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notesMasterIdLst>
    <p:notesMasterId r:id="rId55"/>
  </p:notesMasterIdLst>
  <p:handoutMasterIdLst>
    <p:handoutMasterId r:id="rId56"/>
  </p:handoutMasterIdLst>
  <p:sldIdLst>
    <p:sldId id="256" r:id="rId5"/>
    <p:sldId id="262" r:id="rId6"/>
    <p:sldId id="264" r:id="rId7"/>
    <p:sldId id="265" r:id="rId8"/>
    <p:sldId id="284" r:id="rId9"/>
    <p:sldId id="276" r:id="rId10"/>
    <p:sldId id="266" r:id="rId11"/>
    <p:sldId id="267" r:id="rId12"/>
    <p:sldId id="269" r:id="rId13"/>
    <p:sldId id="270" r:id="rId14"/>
    <p:sldId id="271" r:id="rId15"/>
    <p:sldId id="272" r:id="rId16"/>
    <p:sldId id="273" r:id="rId17"/>
    <p:sldId id="285" r:id="rId18"/>
    <p:sldId id="268" r:id="rId19"/>
    <p:sldId id="335" r:id="rId20"/>
    <p:sldId id="337" r:id="rId21"/>
    <p:sldId id="336" r:id="rId22"/>
    <p:sldId id="263" r:id="rId23"/>
    <p:sldId id="275" r:id="rId24"/>
    <p:sldId id="274" r:id="rId25"/>
    <p:sldId id="277" r:id="rId26"/>
    <p:sldId id="278" r:id="rId27"/>
    <p:sldId id="280" r:id="rId28"/>
    <p:sldId id="279" r:id="rId29"/>
    <p:sldId id="281" r:id="rId30"/>
    <p:sldId id="282" r:id="rId31"/>
    <p:sldId id="283" r:id="rId32"/>
    <p:sldId id="286" r:id="rId33"/>
    <p:sldId id="287" r:id="rId34"/>
    <p:sldId id="288" r:id="rId35"/>
    <p:sldId id="289" r:id="rId36"/>
    <p:sldId id="290" r:id="rId37"/>
    <p:sldId id="292" r:id="rId38"/>
    <p:sldId id="291" r:id="rId39"/>
    <p:sldId id="295" r:id="rId40"/>
    <p:sldId id="293" r:id="rId41"/>
    <p:sldId id="296" r:id="rId42"/>
    <p:sldId id="294" r:id="rId43"/>
    <p:sldId id="297" r:id="rId44"/>
    <p:sldId id="298" r:id="rId45"/>
    <p:sldId id="299" r:id="rId46"/>
    <p:sldId id="300" r:id="rId47"/>
    <p:sldId id="301" r:id="rId48"/>
    <p:sldId id="315" r:id="rId49"/>
    <p:sldId id="316" r:id="rId50"/>
    <p:sldId id="317" r:id="rId51"/>
    <p:sldId id="318" r:id="rId52"/>
    <p:sldId id="319" r:id="rId53"/>
    <p:sldId id="260"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3260"/>
    <a:srgbClr val="969FA7"/>
    <a:srgbClr val="4590B8"/>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109512-89AD-40C0-A272-CFB3B58411A5}" v="4602" dt="2023-05-08T19:30:47.4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86683" autoAdjust="0"/>
  </p:normalViewPr>
  <p:slideViewPr>
    <p:cSldViewPr snapToGrid="0">
      <p:cViewPr varScale="1">
        <p:scale>
          <a:sx n="111" d="100"/>
          <a:sy n="111" d="100"/>
        </p:scale>
        <p:origin x="588" y="9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CC8847-E3F9-4042-A560-221920EDF978}"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US"/>
        </a:p>
      </dgm:t>
    </dgm:pt>
    <dgm:pt modelId="{3F93BBFF-DCBD-48DD-8585-1C67096DFF24}">
      <dgm:prSet phldrT="[Text]" custT="1"/>
      <dgm:spPr/>
      <dgm:t>
        <a:bodyPr/>
        <a:lstStyle/>
        <a:p>
          <a:r>
            <a:rPr lang="en-US" sz="1800" dirty="0"/>
            <a:t>Machine Learning Overview</a:t>
          </a:r>
        </a:p>
      </dgm:t>
    </dgm:pt>
    <dgm:pt modelId="{1EE5A45F-784C-43DD-89B2-A752A8ADA59E}" type="parTrans" cxnId="{DDC84DC1-F2B1-435C-B11F-FCE9468D8302}">
      <dgm:prSet/>
      <dgm:spPr/>
      <dgm:t>
        <a:bodyPr/>
        <a:lstStyle/>
        <a:p>
          <a:endParaRPr lang="en-US"/>
        </a:p>
      </dgm:t>
    </dgm:pt>
    <dgm:pt modelId="{FA25F35E-2D73-4166-9EFC-C82D70E78D28}" type="sibTrans" cxnId="{DDC84DC1-F2B1-435C-B11F-FCE9468D8302}">
      <dgm:prSet/>
      <dgm:spPr/>
      <dgm:t>
        <a:bodyPr/>
        <a:lstStyle/>
        <a:p>
          <a:endParaRPr lang="en-US"/>
        </a:p>
      </dgm:t>
    </dgm:pt>
    <dgm:pt modelId="{67A9E71A-285B-4D78-B2CC-A5060E22553E}">
      <dgm:prSet phldrT="[Text]" custT="1"/>
      <dgm:spPr/>
      <dgm:t>
        <a:bodyPr/>
        <a:lstStyle/>
        <a:p>
          <a:r>
            <a:rPr lang="en-US" sz="1800" dirty="0"/>
            <a:t>The Machine Learning Process</a:t>
          </a:r>
        </a:p>
      </dgm:t>
    </dgm:pt>
    <dgm:pt modelId="{010B02B6-A44C-4072-B80A-AA51A1FDD23D}" type="parTrans" cxnId="{2EC5595F-5C27-4ADA-8830-E11408206D74}">
      <dgm:prSet/>
      <dgm:spPr/>
      <dgm:t>
        <a:bodyPr/>
        <a:lstStyle/>
        <a:p>
          <a:endParaRPr lang="en-US"/>
        </a:p>
      </dgm:t>
    </dgm:pt>
    <dgm:pt modelId="{1FF56489-453A-4B47-A91D-5499E93458B5}" type="sibTrans" cxnId="{2EC5595F-5C27-4ADA-8830-E11408206D74}">
      <dgm:prSet/>
      <dgm:spPr/>
      <dgm:t>
        <a:bodyPr/>
        <a:lstStyle/>
        <a:p>
          <a:endParaRPr lang="en-US"/>
        </a:p>
      </dgm:t>
    </dgm:pt>
    <dgm:pt modelId="{DE821AA5-34A3-4518-850A-35BA80758749}">
      <dgm:prSet phldrT="[Text]" custT="1"/>
      <dgm:spPr/>
      <dgm:t>
        <a:bodyPr/>
        <a:lstStyle/>
        <a:p>
          <a:r>
            <a:rPr lang="en-US" sz="1800" dirty="0"/>
            <a:t>Introduction to Classification</a:t>
          </a:r>
        </a:p>
      </dgm:t>
    </dgm:pt>
    <dgm:pt modelId="{1AA45C72-409A-4C78-A05C-1C99547785C2}" type="parTrans" cxnId="{F3CCC69E-6566-48CF-A7AB-F7333F87D9C2}">
      <dgm:prSet/>
      <dgm:spPr/>
      <dgm:t>
        <a:bodyPr/>
        <a:lstStyle/>
        <a:p>
          <a:endParaRPr lang="en-US"/>
        </a:p>
      </dgm:t>
    </dgm:pt>
    <dgm:pt modelId="{E1408392-0E04-4E84-ADF7-97125A18DEEC}" type="sibTrans" cxnId="{F3CCC69E-6566-48CF-A7AB-F7333F87D9C2}">
      <dgm:prSet/>
      <dgm:spPr/>
      <dgm:t>
        <a:bodyPr/>
        <a:lstStyle/>
        <a:p>
          <a:endParaRPr lang="en-US"/>
        </a:p>
      </dgm:t>
    </dgm:pt>
    <dgm:pt modelId="{6BEA5193-022C-4A78-80D0-8E7773E53E7F}">
      <dgm:prSet phldrT="[Text]" custT="1"/>
      <dgm:spPr/>
      <dgm:t>
        <a:bodyPr/>
        <a:lstStyle/>
        <a:p>
          <a:r>
            <a:rPr lang="en-US" sz="1800" dirty="0"/>
            <a:t>Machine Learning Model Training</a:t>
          </a:r>
        </a:p>
      </dgm:t>
    </dgm:pt>
    <dgm:pt modelId="{8B19EBB4-02BF-449C-9E42-AA6DDEAFAA7D}" type="parTrans" cxnId="{47384566-56C5-48AA-8A02-D17DE59D7FE9}">
      <dgm:prSet/>
      <dgm:spPr/>
      <dgm:t>
        <a:bodyPr/>
        <a:lstStyle/>
        <a:p>
          <a:endParaRPr lang="en-US"/>
        </a:p>
      </dgm:t>
    </dgm:pt>
    <dgm:pt modelId="{F8063E44-C781-4CC2-A6C3-97C49C647376}" type="sibTrans" cxnId="{47384566-56C5-48AA-8A02-D17DE59D7FE9}">
      <dgm:prSet/>
      <dgm:spPr/>
      <dgm:t>
        <a:bodyPr/>
        <a:lstStyle/>
        <a:p>
          <a:endParaRPr lang="en-US"/>
        </a:p>
      </dgm:t>
    </dgm:pt>
    <dgm:pt modelId="{775016AC-0139-4980-B3D6-6DA002F98F81}">
      <dgm:prSet phldrT="[Text]" custT="1"/>
      <dgm:spPr/>
      <dgm:t>
        <a:bodyPr/>
        <a:lstStyle/>
        <a:p>
          <a:r>
            <a:rPr lang="en-US" sz="1800" dirty="0"/>
            <a:t>Support Vector Machines</a:t>
          </a:r>
        </a:p>
      </dgm:t>
    </dgm:pt>
    <dgm:pt modelId="{0992F177-0BB6-4F1A-86F2-3B4A831C6978}" type="parTrans" cxnId="{E9FAE7F7-FA29-47F1-BCD7-80CEC202B3CF}">
      <dgm:prSet/>
      <dgm:spPr/>
      <dgm:t>
        <a:bodyPr/>
        <a:lstStyle/>
        <a:p>
          <a:endParaRPr lang="en-US"/>
        </a:p>
      </dgm:t>
    </dgm:pt>
    <dgm:pt modelId="{3194E5A5-A704-4993-A705-2B3143600423}" type="sibTrans" cxnId="{E9FAE7F7-FA29-47F1-BCD7-80CEC202B3CF}">
      <dgm:prSet/>
      <dgm:spPr/>
      <dgm:t>
        <a:bodyPr/>
        <a:lstStyle/>
        <a:p>
          <a:endParaRPr lang="en-US"/>
        </a:p>
      </dgm:t>
    </dgm:pt>
    <dgm:pt modelId="{8625D683-EDE7-46DC-AAC3-FF8A3BD3A78F}">
      <dgm:prSet phldrT="[Text]" custT="1"/>
      <dgm:spPr/>
      <dgm:t>
        <a:bodyPr/>
        <a:lstStyle/>
        <a:p>
          <a:r>
            <a:rPr lang="en-US" sz="1800" dirty="0"/>
            <a:t>Decision Trees</a:t>
          </a:r>
        </a:p>
      </dgm:t>
    </dgm:pt>
    <dgm:pt modelId="{FFF7FD2B-2677-4DA6-990B-C771C47F935E}" type="parTrans" cxnId="{7778BD77-7DD8-4755-9D88-9E7203BF5110}">
      <dgm:prSet/>
      <dgm:spPr/>
      <dgm:t>
        <a:bodyPr/>
        <a:lstStyle/>
        <a:p>
          <a:endParaRPr lang="en-US"/>
        </a:p>
      </dgm:t>
    </dgm:pt>
    <dgm:pt modelId="{6A1C5317-6045-4158-B2CA-743A270D29AD}" type="sibTrans" cxnId="{7778BD77-7DD8-4755-9D88-9E7203BF5110}">
      <dgm:prSet/>
      <dgm:spPr/>
      <dgm:t>
        <a:bodyPr/>
        <a:lstStyle/>
        <a:p>
          <a:endParaRPr lang="en-US"/>
        </a:p>
      </dgm:t>
    </dgm:pt>
    <dgm:pt modelId="{611E10CE-7034-4903-9734-939C3FB4A867}">
      <dgm:prSet phldrT="[Text]" custT="1"/>
      <dgm:spPr/>
      <dgm:t>
        <a:bodyPr/>
        <a:lstStyle/>
        <a:p>
          <a:r>
            <a:rPr lang="en-US" sz="1800" dirty="0"/>
            <a:t>Ensemble Learning and Random Forests</a:t>
          </a:r>
        </a:p>
      </dgm:t>
    </dgm:pt>
    <dgm:pt modelId="{9CF1527B-268C-4082-BDCB-F4565147DC7E}" type="parTrans" cxnId="{63BFE44D-2218-4EA6-AFF1-5D2DD8E906FA}">
      <dgm:prSet/>
      <dgm:spPr/>
      <dgm:t>
        <a:bodyPr/>
        <a:lstStyle/>
        <a:p>
          <a:endParaRPr lang="en-US"/>
        </a:p>
      </dgm:t>
    </dgm:pt>
    <dgm:pt modelId="{75DFC7B1-F991-476A-8C01-A10AC2F906CA}" type="sibTrans" cxnId="{63BFE44D-2218-4EA6-AFF1-5D2DD8E906FA}">
      <dgm:prSet/>
      <dgm:spPr/>
      <dgm:t>
        <a:bodyPr/>
        <a:lstStyle/>
        <a:p>
          <a:endParaRPr lang="en-US"/>
        </a:p>
      </dgm:t>
    </dgm:pt>
    <dgm:pt modelId="{393DC41C-5E6C-4ADF-9798-8B1EB5B4D388}">
      <dgm:prSet phldrT="[Text]" custT="1"/>
      <dgm:spPr/>
      <dgm:t>
        <a:bodyPr/>
        <a:lstStyle/>
        <a:p>
          <a:r>
            <a:rPr lang="en-US" sz="1800" dirty="0"/>
            <a:t>Unsupervised Learning Techniques</a:t>
          </a:r>
        </a:p>
      </dgm:t>
    </dgm:pt>
    <dgm:pt modelId="{E6653738-6803-4657-9925-0E611B008A61}" type="parTrans" cxnId="{3E871F7F-983D-430B-BEB2-6BABF5E8DE6B}">
      <dgm:prSet/>
      <dgm:spPr/>
      <dgm:t>
        <a:bodyPr/>
        <a:lstStyle/>
        <a:p>
          <a:endParaRPr lang="en-US"/>
        </a:p>
      </dgm:t>
    </dgm:pt>
    <dgm:pt modelId="{89252930-43C2-473F-ADB9-3DE428B8D2D2}" type="sibTrans" cxnId="{3E871F7F-983D-430B-BEB2-6BABF5E8DE6B}">
      <dgm:prSet/>
      <dgm:spPr/>
      <dgm:t>
        <a:bodyPr/>
        <a:lstStyle/>
        <a:p>
          <a:endParaRPr lang="en-US"/>
        </a:p>
      </dgm:t>
    </dgm:pt>
    <dgm:pt modelId="{2AD7A49C-8A35-4B9D-BB4F-1DFC7449E742}">
      <dgm:prSet phldrT="[Text]" custT="1"/>
      <dgm:spPr/>
      <dgm:t>
        <a:bodyPr/>
        <a:lstStyle/>
        <a:p>
          <a:r>
            <a:rPr lang="en-US" sz="1800" dirty="0"/>
            <a:t>Artificial Neural Networks</a:t>
          </a:r>
        </a:p>
      </dgm:t>
    </dgm:pt>
    <dgm:pt modelId="{2FEFEDF2-A20C-4BA2-B1A3-3B7AB6B29EA9}" type="parTrans" cxnId="{624F483B-2B88-4F9A-A55E-EF71502820A2}">
      <dgm:prSet/>
      <dgm:spPr/>
      <dgm:t>
        <a:bodyPr/>
        <a:lstStyle/>
        <a:p>
          <a:endParaRPr lang="en-US"/>
        </a:p>
      </dgm:t>
    </dgm:pt>
    <dgm:pt modelId="{155FF673-94C1-4E6A-94DA-787581B995F5}" type="sibTrans" cxnId="{624F483B-2B88-4F9A-A55E-EF71502820A2}">
      <dgm:prSet/>
      <dgm:spPr/>
      <dgm:t>
        <a:bodyPr/>
        <a:lstStyle/>
        <a:p>
          <a:endParaRPr lang="en-US"/>
        </a:p>
      </dgm:t>
    </dgm:pt>
    <dgm:pt modelId="{DCAC9CE8-7404-44AB-B6E7-A8200358BA11}" type="pres">
      <dgm:prSet presAssocID="{DCCC8847-E3F9-4042-A560-221920EDF978}" presName="Name0" presStyleCnt="0">
        <dgm:presLayoutVars>
          <dgm:dir/>
          <dgm:resizeHandles/>
        </dgm:presLayoutVars>
      </dgm:prSet>
      <dgm:spPr/>
    </dgm:pt>
    <dgm:pt modelId="{9AB06B2D-464D-470E-BAC6-4779D8406E9B}" type="pres">
      <dgm:prSet presAssocID="{3F93BBFF-DCBD-48DD-8585-1C67096DFF24}" presName="compNode" presStyleCnt="0"/>
      <dgm:spPr/>
    </dgm:pt>
    <dgm:pt modelId="{37308C87-CEF9-4F9D-B1CA-CE94DB53C2E0}" type="pres">
      <dgm:prSet presAssocID="{3F93BBFF-DCBD-48DD-8585-1C67096DFF24}" presName="dummyConnPt" presStyleCnt="0"/>
      <dgm:spPr/>
    </dgm:pt>
    <dgm:pt modelId="{C07DB3E6-5451-4DC4-ACF3-A33C26008693}" type="pres">
      <dgm:prSet presAssocID="{3F93BBFF-DCBD-48DD-8585-1C67096DFF24}" presName="node" presStyleLbl="node1" presStyleIdx="0" presStyleCnt="9" custScaleX="224318" custLinFactNeighborX="-216" custLinFactNeighborY="-3579">
        <dgm:presLayoutVars>
          <dgm:bulletEnabled val="1"/>
        </dgm:presLayoutVars>
      </dgm:prSet>
      <dgm:spPr/>
    </dgm:pt>
    <dgm:pt modelId="{3A66894F-785C-4317-8D13-409D844040C8}" type="pres">
      <dgm:prSet presAssocID="{FA25F35E-2D73-4166-9EFC-C82D70E78D28}" presName="sibTrans" presStyleLbl="bgSibTrans2D1" presStyleIdx="0" presStyleCnt="8"/>
      <dgm:spPr/>
    </dgm:pt>
    <dgm:pt modelId="{EC302C47-53A1-471B-B260-7DF1CA01D70F}" type="pres">
      <dgm:prSet presAssocID="{67A9E71A-285B-4D78-B2CC-A5060E22553E}" presName="compNode" presStyleCnt="0"/>
      <dgm:spPr/>
    </dgm:pt>
    <dgm:pt modelId="{2720E51F-63A0-4204-86F8-8CBBECF2CC55}" type="pres">
      <dgm:prSet presAssocID="{67A9E71A-285B-4D78-B2CC-A5060E22553E}" presName="dummyConnPt" presStyleCnt="0"/>
      <dgm:spPr/>
    </dgm:pt>
    <dgm:pt modelId="{4EF6FAC1-EA35-47A1-9FEF-27754CF8121F}" type="pres">
      <dgm:prSet presAssocID="{67A9E71A-285B-4D78-B2CC-A5060E22553E}" presName="node" presStyleLbl="node1" presStyleIdx="1" presStyleCnt="9" custScaleX="224318">
        <dgm:presLayoutVars>
          <dgm:bulletEnabled val="1"/>
        </dgm:presLayoutVars>
      </dgm:prSet>
      <dgm:spPr/>
    </dgm:pt>
    <dgm:pt modelId="{BA893698-8C28-45D6-9E98-E4E452984065}" type="pres">
      <dgm:prSet presAssocID="{1FF56489-453A-4B47-A91D-5499E93458B5}" presName="sibTrans" presStyleLbl="bgSibTrans2D1" presStyleIdx="1" presStyleCnt="8"/>
      <dgm:spPr/>
    </dgm:pt>
    <dgm:pt modelId="{C9222678-170D-4D89-B23D-EFFADC7272A9}" type="pres">
      <dgm:prSet presAssocID="{DE821AA5-34A3-4518-850A-35BA80758749}" presName="compNode" presStyleCnt="0"/>
      <dgm:spPr/>
    </dgm:pt>
    <dgm:pt modelId="{B0FB2772-EBFB-484E-96A5-6ECF85634C5B}" type="pres">
      <dgm:prSet presAssocID="{DE821AA5-34A3-4518-850A-35BA80758749}" presName="dummyConnPt" presStyleCnt="0"/>
      <dgm:spPr/>
    </dgm:pt>
    <dgm:pt modelId="{D9970655-DACB-4195-9F8F-9969C24B2163}" type="pres">
      <dgm:prSet presAssocID="{DE821AA5-34A3-4518-850A-35BA80758749}" presName="node" presStyleLbl="node1" presStyleIdx="2" presStyleCnt="9" custScaleX="224318">
        <dgm:presLayoutVars>
          <dgm:bulletEnabled val="1"/>
        </dgm:presLayoutVars>
      </dgm:prSet>
      <dgm:spPr/>
    </dgm:pt>
    <dgm:pt modelId="{7DBFE30B-F364-4847-B208-7B029144C82A}" type="pres">
      <dgm:prSet presAssocID="{E1408392-0E04-4E84-ADF7-97125A18DEEC}" presName="sibTrans" presStyleLbl="bgSibTrans2D1" presStyleIdx="2" presStyleCnt="8"/>
      <dgm:spPr/>
    </dgm:pt>
    <dgm:pt modelId="{55819086-B6D0-4E48-BF79-58BBCC14EF8F}" type="pres">
      <dgm:prSet presAssocID="{6BEA5193-022C-4A78-80D0-8E7773E53E7F}" presName="compNode" presStyleCnt="0"/>
      <dgm:spPr/>
    </dgm:pt>
    <dgm:pt modelId="{82133522-9EF6-4AFD-8F69-2A1961A0E262}" type="pres">
      <dgm:prSet presAssocID="{6BEA5193-022C-4A78-80D0-8E7773E53E7F}" presName="dummyConnPt" presStyleCnt="0"/>
      <dgm:spPr/>
    </dgm:pt>
    <dgm:pt modelId="{A48373CD-94CB-445F-8DE6-203E80568FA0}" type="pres">
      <dgm:prSet presAssocID="{6BEA5193-022C-4A78-80D0-8E7773E53E7F}" presName="node" presStyleLbl="node1" presStyleIdx="3" presStyleCnt="9" custScaleX="224318">
        <dgm:presLayoutVars>
          <dgm:bulletEnabled val="1"/>
        </dgm:presLayoutVars>
      </dgm:prSet>
      <dgm:spPr/>
    </dgm:pt>
    <dgm:pt modelId="{D0A7B218-0B2F-4CD5-BF1D-CE8695D69E64}" type="pres">
      <dgm:prSet presAssocID="{F8063E44-C781-4CC2-A6C3-97C49C647376}" presName="sibTrans" presStyleLbl="bgSibTrans2D1" presStyleIdx="3" presStyleCnt="8"/>
      <dgm:spPr/>
    </dgm:pt>
    <dgm:pt modelId="{9BC2D6CC-5297-489C-A1B2-8463F7D30156}" type="pres">
      <dgm:prSet presAssocID="{775016AC-0139-4980-B3D6-6DA002F98F81}" presName="compNode" presStyleCnt="0"/>
      <dgm:spPr/>
    </dgm:pt>
    <dgm:pt modelId="{B08B61C9-8E0D-4F60-B74D-5C55E7749E07}" type="pres">
      <dgm:prSet presAssocID="{775016AC-0139-4980-B3D6-6DA002F98F81}" presName="dummyConnPt" presStyleCnt="0"/>
      <dgm:spPr/>
    </dgm:pt>
    <dgm:pt modelId="{BFE7860B-A1CE-4DAE-A0D2-5F3076044A95}" type="pres">
      <dgm:prSet presAssocID="{775016AC-0139-4980-B3D6-6DA002F98F81}" presName="node" presStyleLbl="node1" presStyleIdx="4" presStyleCnt="9" custScaleX="224318" custLinFactNeighborX="0" custLinFactNeighborY="0">
        <dgm:presLayoutVars>
          <dgm:bulletEnabled val="1"/>
        </dgm:presLayoutVars>
      </dgm:prSet>
      <dgm:spPr/>
    </dgm:pt>
    <dgm:pt modelId="{BAFDFA0E-8BE1-49F9-816C-2EC18F068880}" type="pres">
      <dgm:prSet presAssocID="{3194E5A5-A704-4993-A705-2B3143600423}" presName="sibTrans" presStyleLbl="bgSibTrans2D1" presStyleIdx="4" presStyleCnt="8"/>
      <dgm:spPr/>
    </dgm:pt>
    <dgm:pt modelId="{E019C56B-AEC9-4B03-A1FB-940161560016}" type="pres">
      <dgm:prSet presAssocID="{8625D683-EDE7-46DC-AAC3-FF8A3BD3A78F}" presName="compNode" presStyleCnt="0"/>
      <dgm:spPr/>
    </dgm:pt>
    <dgm:pt modelId="{D5EB5244-3992-4E53-96C2-2FC18B6EDDE8}" type="pres">
      <dgm:prSet presAssocID="{8625D683-EDE7-46DC-AAC3-FF8A3BD3A78F}" presName="dummyConnPt" presStyleCnt="0"/>
      <dgm:spPr/>
    </dgm:pt>
    <dgm:pt modelId="{CB4635BC-B009-44B8-A452-90708C42B613}" type="pres">
      <dgm:prSet presAssocID="{8625D683-EDE7-46DC-AAC3-FF8A3BD3A78F}" presName="node" presStyleLbl="node1" presStyleIdx="5" presStyleCnt="9" custScaleX="224318">
        <dgm:presLayoutVars>
          <dgm:bulletEnabled val="1"/>
        </dgm:presLayoutVars>
      </dgm:prSet>
      <dgm:spPr/>
    </dgm:pt>
    <dgm:pt modelId="{D75D851A-C393-4A71-A1DD-0703D4A1E2A8}" type="pres">
      <dgm:prSet presAssocID="{6A1C5317-6045-4158-B2CA-743A270D29AD}" presName="sibTrans" presStyleLbl="bgSibTrans2D1" presStyleIdx="5" presStyleCnt="8"/>
      <dgm:spPr/>
    </dgm:pt>
    <dgm:pt modelId="{0CDC45D1-1E14-47A1-A7C7-C9BF689927B0}" type="pres">
      <dgm:prSet presAssocID="{611E10CE-7034-4903-9734-939C3FB4A867}" presName="compNode" presStyleCnt="0"/>
      <dgm:spPr/>
    </dgm:pt>
    <dgm:pt modelId="{1DB3FE1E-4C46-451F-BF25-9F8DE73DA917}" type="pres">
      <dgm:prSet presAssocID="{611E10CE-7034-4903-9734-939C3FB4A867}" presName="dummyConnPt" presStyleCnt="0"/>
      <dgm:spPr/>
    </dgm:pt>
    <dgm:pt modelId="{E21F9444-30CE-4028-9FC8-BCF529DD9505}" type="pres">
      <dgm:prSet presAssocID="{611E10CE-7034-4903-9734-939C3FB4A867}" presName="node" presStyleLbl="node1" presStyleIdx="6" presStyleCnt="9" custScaleX="224318">
        <dgm:presLayoutVars>
          <dgm:bulletEnabled val="1"/>
        </dgm:presLayoutVars>
      </dgm:prSet>
      <dgm:spPr/>
    </dgm:pt>
    <dgm:pt modelId="{F6161CF3-546E-476D-98B6-C7460F16EF9C}" type="pres">
      <dgm:prSet presAssocID="{75DFC7B1-F991-476A-8C01-A10AC2F906CA}" presName="sibTrans" presStyleLbl="bgSibTrans2D1" presStyleIdx="6" presStyleCnt="8"/>
      <dgm:spPr/>
    </dgm:pt>
    <dgm:pt modelId="{790802A1-9942-4A97-9674-40F86CF05F17}" type="pres">
      <dgm:prSet presAssocID="{393DC41C-5E6C-4ADF-9798-8B1EB5B4D388}" presName="compNode" presStyleCnt="0"/>
      <dgm:spPr/>
    </dgm:pt>
    <dgm:pt modelId="{472816B7-C655-46E0-83CE-85C36E2B0B34}" type="pres">
      <dgm:prSet presAssocID="{393DC41C-5E6C-4ADF-9798-8B1EB5B4D388}" presName="dummyConnPt" presStyleCnt="0"/>
      <dgm:spPr/>
    </dgm:pt>
    <dgm:pt modelId="{5CEA81C2-B38F-43D7-BA4F-B221818EA886}" type="pres">
      <dgm:prSet presAssocID="{393DC41C-5E6C-4ADF-9798-8B1EB5B4D388}" presName="node" presStyleLbl="node1" presStyleIdx="7" presStyleCnt="9" custScaleX="224318">
        <dgm:presLayoutVars>
          <dgm:bulletEnabled val="1"/>
        </dgm:presLayoutVars>
      </dgm:prSet>
      <dgm:spPr/>
    </dgm:pt>
    <dgm:pt modelId="{2218A7BA-2F40-4A84-B59B-889B8A069BA0}" type="pres">
      <dgm:prSet presAssocID="{89252930-43C2-473F-ADB9-3DE428B8D2D2}" presName="sibTrans" presStyleLbl="bgSibTrans2D1" presStyleIdx="7" presStyleCnt="8"/>
      <dgm:spPr/>
    </dgm:pt>
    <dgm:pt modelId="{23FB80D5-85BE-4DDE-89BC-B4FDB4B50412}" type="pres">
      <dgm:prSet presAssocID="{2AD7A49C-8A35-4B9D-BB4F-1DFC7449E742}" presName="compNode" presStyleCnt="0"/>
      <dgm:spPr/>
    </dgm:pt>
    <dgm:pt modelId="{C0B5BA71-1E77-494F-A308-12834AC0430C}" type="pres">
      <dgm:prSet presAssocID="{2AD7A49C-8A35-4B9D-BB4F-1DFC7449E742}" presName="dummyConnPt" presStyleCnt="0"/>
      <dgm:spPr/>
    </dgm:pt>
    <dgm:pt modelId="{73FE6F99-BB9B-4930-923B-F642977E0304}" type="pres">
      <dgm:prSet presAssocID="{2AD7A49C-8A35-4B9D-BB4F-1DFC7449E742}" presName="node" presStyleLbl="node1" presStyleIdx="8" presStyleCnt="9" custScaleX="224318">
        <dgm:presLayoutVars>
          <dgm:bulletEnabled val="1"/>
        </dgm:presLayoutVars>
      </dgm:prSet>
      <dgm:spPr/>
    </dgm:pt>
  </dgm:ptLst>
  <dgm:cxnLst>
    <dgm:cxn modelId="{C24F7A04-5CEE-4E2B-B04C-E0E5C97AFA4D}" type="presOf" srcId="{775016AC-0139-4980-B3D6-6DA002F98F81}" destId="{BFE7860B-A1CE-4DAE-A0D2-5F3076044A95}" srcOrd="0" destOrd="0" presId="urn:microsoft.com/office/officeart/2005/8/layout/bProcess4"/>
    <dgm:cxn modelId="{7E54440B-9E0A-4B4F-9078-3AFE76C2A499}" type="presOf" srcId="{FA25F35E-2D73-4166-9EFC-C82D70E78D28}" destId="{3A66894F-785C-4317-8D13-409D844040C8}" srcOrd="0" destOrd="0" presId="urn:microsoft.com/office/officeart/2005/8/layout/bProcess4"/>
    <dgm:cxn modelId="{0864BD20-B559-44C1-B555-CFDB242D408E}" type="presOf" srcId="{2AD7A49C-8A35-4B9D-BB4F-1DFC7449E742}" destId="{73FE6F99-BB9B-4930-923B-F642977E0304}" srcOrd="0" destOrd="0" presId="urn:microsoft.com/office/officeart/2005/8/layout/bProcess4"/>
    <dgm:cxn modelId="{624F483B-2B88-4F9A-A55E-EF71502820A2}" srcId="{DCCC8847-E3F9-4042-A560-221920EDF978}" destId="{2AD7A49C-8A35-4B9D-BB4F-1DFC7449E742}" srcOrd="8" destOrd="0" parTransId="{2FEFEDF2-A20C-4BA2-B1A3-3B7AB6B29EA9}" sibTransId="{155FF673-94C1-4E6A-94DA-787581B995F5}"/>
    <dgm:cxn modelId="{26C1043E-1C43-40A2-B532-9B155529FE49}" type="presOf" srcId="{DCCC8847-E3F9-4042-A560-221920EDF978}" destId="{DCAC9CE8-7404-44AB-B6E7-A8200358BA11}" srcOrd="0" destOrd="0" presId="urn:microsoft.com/office/officeart/2005/8/layout/bProcess4"/>
    <dgm:cxn modelId="{BCFA925B-C956-43E7-A160-8814718B0F9C}" type="presOf" srcId="{393DC41C-5E6C-4ADF-9798-8B1EB5B4D388}" destId="{5CEA81C2-B38F-43D7-BA4F-B221818EA886}" srcOrd="0" destOrd="0" presId="urn:microsoft.com/office/officeart/2005/8/layout/bProcess4"/>
    <dgm:cxn modelId="{2EC5595F-5C27-4ADA-8830-E11408206D74}" srcId="{DCCC8847-E3F9-4042-A560-221920EDF978}" destId="{67A9E71A-285B-4D78-B2CC-A5060E22553E}" srcOrd="1" destOrd="0" parTransId="{010B02B6-A44C-4072-B80A-AA51A1FDD23D}" sibTransId="{1FF56489-453A-4B47-A91D-5499E93458B5}"/>
    <dgm:cxn modelId="{A4140762-2DAA-4199-8321-86BF123FFD32}" type="presOf" srcId="{75DFC7B1-F991-476A-8C01-A10AC2F906CA}" destId="{F6161CF3-546E-476D-98B6-C7460F16EF9C}" srcOrd="0" destOrd="0" presId="urn:microsoft.com/office/officeart/2005/8/layout/bProcess4"/>
    <dgm:cxn modelId="{FF754043-788C-41EF-9C0C-136F375EEF5F}" type="presOf" srcId="{67A9E71A-285B-4D78-B2CC-A5060E22553E}" destId="{4EF6FAC1-EA35-47A1-9FEF-27754CF8121F}" srcOrd="0" destOrd="0" presId="urn:microsoft.com/office/officeart/2005/8/layout/bProcess4"/>
    <dgm:cxn modelId="{47384566-56C5-48AA-8A02-D17DE59D7FE9}" srcId="{DCCC8847-E3F9-4042-A560-221920EDF978}" destId="{6BEA5193-022C-4A78-80D0-8E7773E53E7F}" srcOrd="3" destOrd="0" parTransId="{8B19EBB4-02BF-449C-9E42-AA6DDEAFAA7D}" sibTransId="{F8063E44-C781-4CC2-A6C3-97C49C647376}"/>
    <dgm:cxn modelId="{343E3E67-C589-462C-BD8E-7F2B841657A0}" type="presOf" srcId="{F8063E44-C781-4CC2-A6C3-97C49C647376}" destId="{D0A7B218-0B2F-4CD5-BF1D-CE8695D69E64}" srcOrd="0" destOrd="0" presId="urn:microsoft.com/office/officeart/2005/8/layout/bProcess4"/>
    <dgm:cxn modelId="{63BFE44D-2218-4EA6-AFF1-5D2DD8E906FA}" srcId="{DCCC8847-E3F9-4042-A560-221920EDF978}" destId="{611E10CE-7034-4903-9734-939C3FB4A867}" srcOrd="6" destOrd="0" parTransId="{9CF1527B-268C-4082-BDCB-F4565147DC7E}" sibTransId="{75DFC7B1-F991-476A-8C01-A10AC2F906CA}"/>
    <dgm:cxn modelId="{3600C652-6445-4D5F-B48B-45BCEB95F75B}" type="presOf" srcId="{1FF56489-453A-4B47-A91D-5499E93458B5}" destId="{BA893698-8C28-45D6-9E98-E4E452984065}" srcOrd="0" destOrd="0" presId="urn:microsoft.com/office/officeart/2005/8/layout/bProcess4"/>
    <dgm:cxn modelId="{7778BD77-7DD8-4755-9D88-9E7203BF5110}" srcId="{DCCC8847-E3F9-4042-A560-221920EDF978}" destId="{8625D683-EDE7-46DC-AAC3-FF8A3BD3A78F}" srcOrd="5" destOrd="0" parTransId="{FFF7FD2B-2677-4DA6-990B-C771C47F935E}" sibTransId="{6A1C5317-6045-4158-B2CA-743A270D29AD}"/>
    <dgm:cxn modelId="{1237ED7E-3F8C-4829-A2F6-289C8D947279}" type="presOf" srcId="{6BEA5193-022C-4A78-80D0-8E7773E53E7F}" destId="{A48373CD-94CB-445F-8DE6-203E80568FA0}" srcOrd="0" destOrd="0" presId="urn:microsoft.com/office/officeart/2005/8/layout/bProcess4"/>
    <dgm:cxn modelId="{3E871F7F-983D-430B-BEB2-6BABF5E8DE6B}" srcId="{DCCC8847-E3F9-4042-A560-221920EDF978}" destId="{393DC41C-5E6C-4ADF-9798-8B1EB5B4D388}" srcOrd="7" destOrd="0" parTransId="{E6653738-6803-4657-9925-0E611B008A61}" sibTransId="{89252930-43C2-473F-ADB9-3DE428B8D2D2}"/>
    <dgm:cxn modelId="{F3CCC69E-6566-48CF-A7AB-F7333F87D9C2}" srcId="{DCCC8847-E3F9-4042-A560-221920EDF978}" destId="{DE821AA5-34A3-4518-850A-35BA80758749}" srcOrd="2" destOrd="0" parTransId="{1AA45C72-409A-4C78-A05C-1C99547785C2}" sibTransId="{E1408392-0E04-4E84-ADF7-97125A18DEEC}"/>
    <dgm:cxn modelId="{CEA60BA1-4931-48E8-AA1D-9FF0E52D7B3A}" type="presOf" srcId="{89252930-43C2-473F-ADB9-3DE428B8D2D2}" destId="{2218A7BA-2F40-4A84-B59B-889B8A069BA0}" srcOrd="0" destOrd="0" presId="urn:microsoft.com/office/officeart/2005/8/layout/bProcess4"/>
    <dgm:cxn modelId="{BA677BA1-F9B8-49AE-B028-868BF0011F5D}" type="presOf" srcId="{611E10CE-7034-4903-9734-939C3FB4A867}" destId="{E21F9444-30CE-4028-9FC8-BCF529DD9505}" srcOrd="0" destOrd="0" presId="urn:microsoft.com/office/officeart/2005/8/layout/bProcess4"/>
    <dgm:cxn modelId="{2DAC22B6-D5D7-43A6-9366-0E885E8148B1}" type="presOf" srcId="{3F93BBFF-DCBD-48DD-8585-1C67096DFF24}" destId="{C07DB3E6-5451-4DC4-ACF3-A33C26008693}" srcOrd="0" destOrd="0" presId="urn:microsoft.com/office/officeart/2005/8/layout/bProcess4"/>
    <dgm:cxn modelId="{8BB6D3BA-BB18-49A3-855E-81273125A019}" type="presOf" srcId="{8625D683-EDE7-46DC-AAC3-FF8A3BD3A78F}" destId="{CB4635BC-B009-44B8-A452-90708C42B613}" srcOrd="0" destOrd="0" presId="urn:microsoft.com/office/officeart/2005/8/layout/bProcess4"/>
    <dgm:cxn modelId="{DDC84DC1-F2B1-435C-B11F-FCE9468D8302}" srcId="{DCCC8847-E3F9-4042-A560-221920EDF978}" destId="{3F93BBFF-DCBD-48DD-8585-1C67096DFF24}" srcOrd="0" destOrd="0" parTransId="{1EE5A45F-784C-43DD-89B2-A752A8ADA59E}" sibTransId="{FA25F35E-2D73-4166-9EFC-C82D70E78D28}"/>
    <dgm:cxn modelId="{992DA9D8-A462-425E-91C2-9130B56EF0DD}" type="presOf" srcId="{3194E5A5-A704-4993-A705-2B3143600423}" destId="{BAFDFA0E-8BE1-49F9-816C-2EC18F068880}" srcOrd="0" destOrd="0" presId="urn:microsoft.com/office/officeart/2005/8/layout/bProcess4"/>
    <dgm:cxn modelId="{973F1BE1-EDE3-4655-B7D5-2B1DE96210AB}" type="presOf" srcId="{E1408392-0E04-4E84-ADF7-97125A18DEEC}" destId="{7DBFE30B-F364-4847-B208-7B029144C82A}" srcOrd="0" destOrd="0" presId="urn:microsoft.com/office/officeart/2005/8/layout/bProcess4"/>
    <dgm:cxn modelId="{B5C1F2F6-F169-44ED-A54F-30D5E8828370}" type="presOf" srcId="{6A1C5317-6045-4158-B2CA-743A270D29AD}" destId="{D75D851A-C393-4A71-A1DD-0703D4A1E2A8}" srcOrd="0" destOrd="0" presId="urn:microsoft.com/office/officeart/2005/8/layout/bProcess4"/>
    <dgm:cxn modelId="{E9FAE7F7-FA29-47F1-BCD7-80CEC202B3CF}" srcId="{DCCC8847-E3F9-4042-A560-221920EDF978}" destId="{775016AC-0139-4980-B3D6-6DA002F98F81}" srcOrd="4" destOrd="0" parTransId="{0992F177-0BB6-4F1A-86F2-3B4A831C6978}" sibTransId="{3194E5A5-A704-4993-A705-2B3143600423}"/>
    <dgm:cxn modelId="{1BDA61FB-6AFE-4B46-ABC6-7C642B12DCA9}" type="presOf" srcId="{DE821AA5-34A3-4518-850A-35BA80758749}" destId="{D9970655-DACB-4195-9F8F-9969C24B2163}" srcOrd="0" destOrd="0" presId="urn:microsoft.com/office/officeart/2005/8/layout/bProcess4"/>
    <dgm:cxn modelId="{9D2DC44F-D4F4-4E07-B2CD-227BC7777230}" type="presParOf" srcId="{DCAC9CE8-7404-44AB-B6E7-A8200358BA11}" destId="{9AB06B2D-464D-470E-BAC6-4779D8406E9B}" srcOrd="0" destOrd="0" presId="urn:microsoft.com/office/officeart/2005/8/layout/bProcess4"/>
    <dgm:cxn modelId="{ADAED1A1-CF82-4732-B368-7560BC423B43}" type="presParOf" srcId="{9AB06B2D-464D-470E-BAC6-4779D8406E9B}" destId="{37308C87-CEF9-4F9D-B1CA-CE94DB53C2E0}" srcOrd="0" destOrd="0" presId="urn:microsoft.com/office/officeart/2005/8/layout/bProcess4"/>
    <dgm:cxn modelId="{A1BDB54E-6465-4A61-A578-B92EA386E956}" type="presParOf" srcId="{9AB06B2D-464D-470E-BAC6-4779D8406E9B}" destId="{C07DB3E6-5451-4DC4-ACF3-A33C26008693}" srcOrd="1" destOrd="0" presId="urn:microsoft.com/office/officeart/2005/8/layout/bProcess4"/>
    <dgm:cxn modelId="{FF7010A9-F372-496E-B41B-1CA1A29F288F}" type="presParOf" srcId="{DCAC9CE8-7404-44AB-B6E7-A8200358BA11}" destId="{3A66894F-785C-4317-8D13-409D844040C8}" srcOrd="1" destOrd="0" presId="urn:microsoft.com/office/officeart/2005/8/layout/bProcess4"/>
    <dgm:cxn modelId="{AED21D59-8074-49C5-A981-0A7E63434FE5}" type="presParOf" srcId="{DCAC9CE8-7404-44AB-B6E7-A8200358BA11}" destId="{EC302C47-53A1-471B-B260-7DF1CA01D70F}" srcOrd="2" destOrd="0" presId="urn:microsoft.com/office/officeart/2005/8/layout/bProcess4"/>
    <dgm:cxn modelId="{A9B4FA6A-F433-4660-8B68-00AD1C302B7C}" type="presParOf" srcId="{EC302C47-53A1-471B-B260-7DF1CA01D70F}" destId="{2720E51F-63A0-4204-86F8-8CBBECF2CC55}" srcOrd="0" destOrd="0" presId="urn:microsoft.com/office/officeart/2005/8/layout/bProcess4"/>
    <dgm:cxn modelId="{48400869-676B-407F-95EB-2A2A54530D0D}" type="presParOf" srcId="{EC302C47-53A1-471B-B260-7DF1CA01D70F}" destId="{4EF6FAC1-EA35-47A1-9FEF-27754CF8121F}" srcOrd="1" destOrd="0" presId="urn:microsoft.com/office/officeart/2005/8/layout/bProcess4"/>
    <dgm:cxn modelId="{2B58F100-5B8F-4023-A17D-B470AABB4037}" type="presParOf" srcId="{DCAC9CE8-7404-44AB-B6E7-A8200358BA11}" destId="{BA893698-8C28-45D6-9E98-E4E452984065}" srcOrd="3" destOrd="0" presId="urn:microsoft.com/office/officeart/2005/8/layout/bProcess4"/>
    <dgm:cxn modelId="{2E5362DB-01E4-438E-96FA-8655E08C4FA4}" type="presParOf" srcId="{DCAC9CE8-7404-44AB-B6E7-A8200358BA11}" destId="{C9222678-170D-4D89-B23D-EFFADC7272A9}" srcOrd="4" destOrd="0" presId="urn:microsoft.com/office/officeart/2005/8/layout/bProcess4"/>
    <dgm:cxn modelId="{6C2D3A93-E944-4D8A-A8C7-B02C18DCDDAC}" type="presParOf" srcId="{C9222678-170D-4D89-B23D-EFFADC7272A9}" destId="{B0FB2772-EBFB-484E-96A5-6ECF85634C5B}" srcOrd="0" destOrd="0" presId="urn:microsoft.com/office/officeart/2005/8/layout/bProcess4"/>
    <dgm:cxn modelId="{596C7E77-E660-4008-A2B5-476D1E9EE0DD}" type="presParOf" srcId="{C9222678-170D-4D89-B23D-EFFADC7272A9}" destId="{D9970655-DACB-4195-9F8F-9969C24B2163}" srcOrd="1" destOrd="0" presId="urn:microsoft.com/office/officeart/2005/8/layout/bProcess4"/>
    <dgm:cxn modelId="{14B534AE-E394-4DBD-A8E5-EA404337EA17}" type="presParOf" srcId="{DCAC9CE8-7404-44AB-B6E7-A8200358BA11}" destId="{7DBFE30B-F364-4847-B208-7B029144C82A}" srcOrd="5" destOrd="0" presId="urn:microsoft.com/office/officeart/2005/8/layout/bProcess4"/>
    <dgm:cxn modelId="{A86F2654-DD2D-4FF5-9B0B-E6C9A85FD74A}" type="presParOf" srcId="{DCAC9CE8-7404-44AB-B6E7-A8200358BA11}" destId="{55819086-B6D0-4E48-BF79-58BBCC14EF8F}" srcOrd="6" destOrd="0" presId="urn:microsoft.com/office/officeart/2005/8/layout/bProcess4"/>
    <dgm:cxn modelId="{76801145-A624-49A2-8696-C7512F8D057A}" type="presParOf" srcId="{55819086-B6D0-4E48-BF79-58BBCC14EF8F}" destId="{82133522-9EF6-4AFD-8F69-2A1961A0E262}" srcOrd="0" destOrd="0" presId="urn:microsoft.com/office/officeart/2005/8/layout/bProcess4"/>
    <dgm:cxn modelId="{DE0D3407-8D75-4B66-8C8D-587E53A5AE6E}" type="presParOf" srcId="{55819086-B6D0-4E48-BF79-58BBCC14EF8F}" destId="{A48373CD-94CB-445F-8DE6-203E80568FA0}" srcOrd="1" destOrd="0" presId="urn:microsoft.com/office/officeart/2005/8/layout/bProcess4"/>
    <dgm:cxn modelId="{C336844E-455C-4707-8656-C044A85E8727}" type="presParOf" srcId="{DCAC9CE8-7404-44AB-B6E7-A8200358BA11}" destId="{D0A7B218-0B2F-4CD5-BF1D-CE8695D69E64}" srcOrd="7" destOrd="0" presId="urn:microsoft.com/office/officeart/2005/8/layout/bProcess4"/>
    <dgm:cxn modelId="{151F8F2B-D943-4CFF-93EC-C340C50B859F}" type="presParOf" srcId="{DCAC9CE8-7404-44AB-B6E7-A8200358BA11}" destId="{9BC2D6CC-5297-489C-A1B2-8463F7D30156}" srcOrd="8" destOrd="0" presId="urn:microsoft.com/office/officeart/2005/8/layout/bProcess4"/>
    <dgm:cxn modelId="{B1152425-536B-4846-98D8-F112EEDDE0C8}" type="presParOf" srcId="{9BC2D6CC-5297-489C-A1B2-8463F7D30156}" destId="{B08B61C9-8E0D-4F60-B74D-5C55E7749E07}" srcOrd="0" destOrd="0" presId="urn:microsoft.com/office/officeart/2005/8/layout/bProcess4"/>
    <dgm:cxn modelId="{8D872542-667A-4082-AE73-1EB4BD9AF7D0}" type="presParOf" srcId="{9BC2D6CC-5297-489C-A1B2-8463F7D30156}" destId="{BFE7860B-A1CE-4DAE-A0D2-5F3076044A95}" srcOrd="1" destOrd="0" presId="urn:microsoft.com/office/officeart/2005/8/layout/bProcess4"/>
    <dgm:cxn modelId="{B102F31A-E968-42D2-8BBC-CE2A18C774EE}" type="presParOf" srcId="{DCAC9CE8-7404-44AB-B6E7-A8200358BA11}" destId="{BAFDFA0E-8BE1-49F9-816C-2EC18F068880}" srcOrd="9" destOrd="0" presId="urn:microsoft.com/office/officeart/2005/8/layout/bProcess4"/>
    <dgm:cxn modelId="{1F437553-75C1-4F29-B765-E00A3431CEA7}" type="presParOf" srcId="{DCAC9CE8-7404-44AB-B6E7-A8200358BA11}" destId="{E019C56B-AEC9-4B03-A1FB-940161560016}" srcOrd="10" destOrd="0" presId="urn:microsoft.com/office/officeart/2005/8/layout/bProcess4"/>
    <dgm:cxn modelId="{39528326-E12A-4EC2-91A0-0E65F45F6629}" type="presParOf" srcId="{E019C56B-AEC9-4B03-A1FB-940161560016}" destId="{D5EB5244-3992-4E53-96C2-2FC18B6EDDE8}" srcOrd="0" destOrd="0" presId="urn:microsoft.com/office/officeart/2005/8/layout/bProcess4"/>
    <dgm:cxn modelId="{766AED3A-E7B6-4C1D-8088-D785B61FFE1C}" type="presParOf" srcId="{E019C56B-AEC9-4B03-A1FB-940161560016}" destId="{CB4635BC-B009-44B8-A452-90708C42B613}" srcOrd="1" destOrd="0" presId="urn:microsoft.com/office/officeart/2005/8/layout/bProcess4"/>
    <dgm:cxn modelId="{DB1C75F9-8F01-4204-A9E5-0FCE3494D7D9}" type="presParOf" srcId="{DCAC9CE8-7404-44AB-B6E7-A8200358BA11}" destId="{D75D851A-C393-4A71-A1DD-0703D4A1E2A8}" srcOrd="11" destOrd="0" presId="urn:microsoft.com/office/officeart/2005/8/layout/bProcess4"/>
    <dgm:cxn modelId="{A61171AB-9B39-4BA2-B24C-6640C8324E43}" type="presParOf" srcId="{DCAC9CE8-7404-44AB-B6E7-A8200358BA11}" destId="{0CDC45D1-1E14-47A1-A7C7-C9BF689927B0}" srcOrd="12" destOrd="0" presId="urn:microsoft.com/office/officeart/2005/8/layout/bProcess4"/>
    <dgm:cxn modelId="{0A0BB471-225B-4A12-B614-BA6E645ED827}" type="presParOf" srcId="{0CDC45D1-1E14-47A1-A7C7-C9BF689927B0}" destId="{1DB3FE1E-4C46-451F-BF25-9F8DE73DA917}" srcOrd="0" destOrd="0" presId="urn:microsoft.com/office/officeart/2005/8/layout/bProcess4"/>
    <dgm:cxn modelId="{2846F418-E417-405D-B5F4-FD2B187568A6}" type="presParOf" srcId="{0CDC45D1-1E14-47A1-A7C7-C9BF689927B0}" destId="{E21F9444-30CE-4028-9FC8-BCF529DD9505}" srcOrd="1" destOrd="0" presId="urn:microsoft.com/office/officeart/2005/8/layout/bProcess4"/>
    <dgm:cxn modelId="{D5C2916D-7E0E-4562-948C-7BBEC0948831}" type="presParOf" srcId="{DCAC9CE8-7404-44AB-B6E7-A8200358BA11}" destId="{F6161CF3-546E-476D-98B6-C7460F16EF9C}" srcOrd="13" destOrd="0" presId="urn:microsoft.com/office/officeart/2005/8/layout/bProcess4"/>
    <dgm:cxn modelId="{032CA773-4F63-4F31-A44C-B01CD9E7CB65}" type="presParOf" srcId="{DCAC9CE8-7404-44AB-B6E7-A8200358BA11}" destId="{790802A1-9942-4A97-9674-40F86CF05F17}" srcOrd="14" destOrd="0" presId="urn:microsoft.com/office/officeart/2005/8/layout/bProcess4"/>
    <dgm:cxn modelId="{C47984AA-695E-4C17-B801-51614631A601}" type="presParOf" srcId="{790802A1-9942-4A97-9674-40F86CF05F17}" destId="{472816B7-C655-46E0-83CE-85C36E2B0B34}" srcOrd="0" destOrd="0" presId="urn:microsoft.com/office/officeart/2005/8/layout/bProcess4"/>
    <dgm:cxn modelId="{4A958491-5C69-406C-BBFD-B9BCDE557069}" type="presParOf" srcId="{790802A1-9942-4A97-9674-40F86CF05F17}" destId="{5CEA81C2-B38F-43D7-BA4F-B221818EA886}" srcOrd="1" destOrd="0" presId="urn:microsoft.com/office/officeart/2005/8/layout/bProcess4"/>
    <dgm:cxn modelId="{E002E5BD-E9E7-4F36-B8FC-F32B10C2EE30}" type="presParOf" srcId="{DCAC9CE8-7404-44AB-B6E7-A8200358BA11}" destId="{2218A7BA-2F40-4A84-B59B-889B8A069BA0}" srcOrd="15" destOrd="0" presId="urn:microsoft.com/office/officeart/2005/8/layout/bProcess4"/>
    <dgm:cxn modelId="{9A8EC6A6-B573-49FE-9617-FFEB6720C88A}" type="presParOf" srcId="{DCAC9CE8-7404-44AB-B6E7-A8200358BA11}" destId="{23FB80D5-85BE-4DDE-89BC-B4FDB4B50412}" srcOrd="16" destOrd="0" presId="urn:microsoft.com/office/officeart/2005/8/layout/bProcess4"/>
    <dgm:cxn modelId="{726464E8-1718-4AD2-89BB-96F6F7A0679F}" type="presParOf" srcId="{23FB80D5-85BE-4DDE-89BC-B4FDB4B50412}" destId="{C0B5BA71-1E77-494F-A308-12834AC0430C}" srcOrd="0" destOrd="0" presId="urn:microsoft.com/office/officeart/2005/8/layout/bProcess4"/>
    <dgm:cxn modelId="{37E03A10-6FDA-4DFF-97A2-1303F89A49C3}" type="presParOf" srcId="{23FB80D5-85BE-4DDE-89BC-B4FDB4B50412}" destId="{73FE6F99-BB9B-4930-923B-F642977E0304}"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01F3747-4767-472B-9071-E56946C29B8D}" type="doc">
      <dgm:prSet loTypeId="urn:microsoft.com/office/officeart/2005/8/layout/hierarchy6" loCatId="hierarchy" qsTypeId="urn:microsoft.com/office/officeart/2005/8/quickstyle/simple1" qsCatId="simple" csTypeId="urn:microsoft.com/office/officeart/2005/8/colors/accent1_2" csCatId="accent1" phldr="1"/>
      <dgm:spPr/>
      <dgm:t>
        <a:bodyPr/>
        <a:lstStyle/>
        <a:p>
          <a:endParaRPr lang="en-US"/>
        </a:p>
      </dgm:t>
    </dgm:pt>
    <dgm:pt modelId="{2A197B82-3690-45DA-BF36-E2C94293E144}">
      <dgm:prSet phldrT="[Text]"/>
      <dgm:spPr/>
      <dgm:t>
        <a:bodyPr/>
        <a:lstStyle/>
        <a:p>
          <a:r>
            <a:rPr lang="en-US" dirty="0"/>
            <a:t>Types of Machine Learning Systems</a:t>
          </a:r>
        </a:p>
      </dgm:t>
    </dgm:pt>
    <dgm:pt modelId="{3A2A0903-38FC-4594-86D4-824B0F222D1A}" type="parTrans" cxnId="{28110047-F759-46D7-901E-99C310A58841}">
      <dgm:prSet/>
      <dgm:spPr/>
      <dgm:t>
        <a:bodyPr/>
        <a:lstStyle/>
        <a:p>
          <a:endParaRPr lang="en-US"/>
        </a:p>
      </dgm:t>
    </dgm:pt>
    <dgm:pt modelId="{D99E5DF8-386C-45E4-99E2-F3EC1F6663E1}" type="sibTrans" cxnId="{28110047-F759-46D7-901E-99C310A58841}">
      <dgm:prSet/>
      <dgm:spPr/>
      <dgm:t>
        <a:bodyPr/>
        <a:lstStyle/>
        <a:p>
          <a:endParaRPr lang="en-US"/>
        </a:p>
      </dgm:t>
    </dgm:pt>
    <dgm:pt modelId="{948F4086-A613-4E98-96D6-CFA57FDC2764}" type="asst">
      <dgm:prSet phldrT="[Text]"/>
      <dgm:spPr/>
      <dgm:t>
        <a:bodyPr/>
        <a:lstStyle/>
        <a:p>
          <a:r>
            <a:rPr lang="en-US" dirty="0"/>
            <a:t>Supervised/Unsupervised Learning</a:t>
          </a:r>
        </a:p>
      </dgm:t>
    </dgm:pt>
    <dgm:pt modelId="{1F151024-B3A8-4FD4-A835-0A1AA4587D49}" type="parTrans" cxnId="{F07F45C6-DE56-4A13-9AE4-4BEE46F553A2}">
      <dgm:prSet/>
      <dgm:spPr/>
      <dgm:t>
        <a:bodyPr/>
        <a:lstStyle/>
        <a:p>
          <a:endParaRPr lang="en-US"/>
        </a:p>
      </dgm:t>
    </dgm:pt>
    <dgm:pt modelId="{A8C76BC4-0CCA-4995-8DB3-2B4643B2736E}" type="sibTrans" cxnId="{F07F45C6-DE56-4A13-9AE4-4BEE46F553A2}">
      <dgm:prSet/>
      <dgm:spPr/>
      <dgm:t>
        <a:bodyPr/>
        <a:lstStyle/>
        <a:p>
          <a:endParaRPr lang="en-US"/>
        </a:p>
      </dgm:t>
    </dgm:pt>
    <dgm:pt modelId="{14FA4792-479B-4D09-9ED1-E7B4228E6315}">
      <dgm:prSet phldrT="[Text]"/>
      <dgm:spPr/>
      <dgm:t>
        <a:bodyPr/>
        <a:lstStyle/>
        <a:p>
          <a:r>
            <a:rPr lang="en-US" dirty="0"/>
            <a:t>Batch and Online Learning</a:t>
          </a:r>
        </a:p>
      </dgm:t>
    </dgm:pt>
    <dgm:pt modelId="{43C2C614-3404-4500-BD29-C625684B938C}" type="parTrans" cxnId="{AEBA5BA6-9125-4EAA-B44E-4F69DA6950FE}">
      <dgm:prSet/>
      <dgm:spPr/>
      <dgm:t>
        <a:bodyPr/>
        <a:lstStyle/>
        <a:p>
          <a:endParaRPr lang="en-US"/>
        </a:p>
      </dgm:t>
    </dgm:pt>
    <dgm:pt modelId="{487B2D7D-0E8C-467C-AC30-597F2FAA8364}" type="sibTrans" cxnId="{AEBA5BA6-9125-4EAA-B44E-4F69DA6950FE}">
      <dgm:prSet/>
      <dgm:spPr/>
      <dgm:t>
        <a:bodyPr/>
        <a:lstStyle/>
        <a:p>
          <a:endParaRPr lang="en-US"/>
        </a:p>
      </dgm:t>
    </dgm:pt>
    <dgm:pt modelId="{7FD0BE2A-4EB0-4D28-B10C-100CF3EA5489}">
      <dgm:prSet phldrT="[Text]"/>
      <dgm:spPr/>
      <dgm:t>
        <a:bodyPr/>
        <a:lstStyle/>
        <a:p>
          <a:r>
            <a:rPr lang="en-US" dirty="0"/>
            <a:t>Instance-Based Versus Model-Based Learning</a:t>
          </a:r>
        </a:p>
      </dgm:t>
    </dgm:pt>
    <dgm:pt modelId="{992B2DB0-2066-4405-852C-5CF869CE5E52}" type="parTrans" cxnId="{3E11B084-6739-4C85-B744-58A952E4D10D}">
      <dgm:prSet/>
      <dgm:spPr/>
      <dgm:t>
        <a:bodyPr/>
        <a:lstStyle/>
        <a:p>
          <a:endParaRPr lang="en-US"/>
        </a:p>
      </dgm:t>
    </dgm:pt>
    <dgm:pt modelId="{7AC6BB7A-471A-4C2B-B0D8-C9D9FE544B43}" type="sibTrans" cxnId="{3E11B084-6739-4C85-B744-58A952E4D10D}">
      <dgm:prSet/>
      <dgm:spPr/>
      <dgm:t>
        <a:bodyPr/>
        <a:lstStyle/>
        <a:p>
          <a:endParaRPr lang="en-US"/>
        </a:p>
      </dgm:t>
    </dgm:pt>
    <dgm:pt modelId="{6C13A48D-CA05-452A-8084-BD4BF3634CFF}" type="asst">
      <dgm:prSet phldrT="[Text]"/>
      <dgm:spPr/>
      <dgm:t>
        <a:bodyPr/>
        <a:lstStyle/>
        <a:p>
          <a:r>
            <a:rPr lang="en-US" dirty="0"/>
            <a:t>Supervised learning</a:t>
          </a:r>
        </a:p>
      </dgm:t>
    </dgm:pt>
    <dgm:pt modelId="{0E23D012-5BC1-4ED6-AF23-D7A97647ABDA}" type="parTrans" cxnId="{78A399FD-DBF9-48D6-AD06-FC98C4A318B9}">
      <dgm:prSet/>
      <dgm:spPr/>
      <dgm:t>
        <a:bodyPr/>
        <a:lstStyle/>
        <a:p>
          <a:endParaRPr lang="en-US"/>
        </a:p>
      </dgm:t>
    </dgm:pt>
    <dgm:pt modelId="{1EC839DE-7F29-4E00-81E3-ED391C539622}" type="sibTrans" cxnId="{78A399FD-DBF9-48D6-AD06-FC98C4A318B9}">
      <dgm:prSet/>
      <dgm:spPr/>
      <dgm:t>
        <a:bodyPr/>
        <a:lstStyle/>
        <a:p>
          <a:endParaRPr lang="en-US"/>
        </a:p>
      </dgm:t>
    </dgm:pt>
    <dgm:pt modelId="{4CA88ECD-0456-4B08-B54D-8BDB022B2160}" type="asst">
      <dgm:prSet phldrT="[Text]"/>
      <dgm:spPr/>
      <dgm:t>
        <a:bodyPr/>
        <a:lstStyle/>
        <a:p>
          <a:r>
            <a:rPr lang="en-US"/>
            <a:t>Unsupervised learning</a:t>
          </a:r>
          <a:endParaRPr lang="en-US" dirty="0"/>
        </a:p>
      </dgm:t>
    </dgm:pt>
    <dgm:pt modelId="{5E25CB69-A5CF-4432-B747-0186ACFE4069}" type="parTrans" cxnId="{0D374FA1-0738-427C-AF15-00A6C243A92C}">
      <dgm:prSet/>
      <dgm:spPr/>
      <dgm:t>
        <a:bodyPr/>
        <a:lstStyle/>
        <a:p>
          <a:endParaRPr lang="en-US"/>
        </a:p>
      </dgm:t>
    </dgm:pt>
    <dgm:pt modelId="{1858DB2E-634D-40AD-91B5-7E22A8F57A95}" type="sibTrans" cxnId="{0D374FA1-0738-427C-AF15-00A6C243A92C}">
      <dgm:prSet/>
      <dgm:spPr/>
      <dgm:t>
        <a:bodyPr/>
        <a:lstStyle/>
        <a:p>
          <a:endParaRPr lang="en-US"/>
        </a:p>
      </dgm:t>
    </dgm:pt>
    <dgm:pt modelId="{58E0F2C6-9BD8-41A1-BEEA-74F292ADC34F}" type="asst">
      <dgm:prSet phldrT="[Text]"/>
      <dgm:spPr/>
      <dgm:t>
        <a:bodyPr/>
        <a:lstStyle/>
        <a:p>
          <a:r>
            <a:rPr lang="en-US" dirty="0" err="1"/>
            <a:t>Semisupervised</a:t>
          </a:r>
          <a:r>
            <a:rPr lang="en-US" dirty="0"/>
            <a:t> learning</a:t>
          </a:r>
        </a:p>
      </dgm:t>
    </dgm:pt>
    <dgm:pt modelId="{58365DDE-BE6A-4AE5-AB50-87F825DC5F60}" type="parTrans" cxnId="{880024E6-D8D9-4BDA-89A6-2CFEB3F6B9E2}">
      <dgm:prSet/>
      <dgm:spPr/>
      <dgm:t>
        <a:bodyPr/>
        <a:lstStyle/>
        <a:p>
          <a:endParaRPr lang="en-US"/>
        </a:p>
      </dgm:t>
    </dgm:pt>
    <dgm:pt modelId="{D21332BF-C2BF-4378-BBCE-9FA3B0F46582}" type="sibTrans" cxnId="{880024E6-D8D9-4BDA-89A6-2CFEB3F6B9E2}">
      <dgm:prSet/>
      <dgm:spPr/>
      <dgm:t>
        <a:bodyPr/>
        <a:lstStyle/>
        <a:p>
          <a:endParaRPr lang="en-US"/>
        </a:p>
      </dgm:t>
    </dgm:pt>
    <dgm:pt modelId="{1D69646F-EB86-456E-B82F-E099CEBE4C37}" type="asst">
      <dgm:prSet phldrT="[Text]"/>
      <dgm:spPr/>
      <dgm:t>
        <a:bodyPr/>
        <a:lstStyle/>
        <a:p>
          <a:r>
            <a:rPr lang="en-US" dirty="0"/>
            <a:t>Reinforcement Learning</a:t>
          </a:r>
        </a:p>
      </dgm:t>
    </dgm:pt>
    <dgm:pt modelId="{3EF3A4D6-F313-4A08-91B5-1A7A54FDEFD1}" type="parTrans" cxnId="{ACF8FE79-E724-4390-849F-DBA272EB44DC}">
      <dgm:prSet/>
      <dgm:spPr/>
      <dgm:t>
        <a:bodyPr/>
        <a:lstStyle/>
        <a:p>
          <a:endParaRPr lang="en-US"/>
        </a:p>
      </dgm:t>
    </dgm:pt>
    <dgm:pt modelId="{AB84B4C1-E77E-40B9-9B49-E0FBCE2D96EA}" type="sibTrans" cxnId="{ACF8FE79-E724-4390-849F-DBA272EB44DC}">
      <dgm:prSet/>
      <dgm:spPr/>
      <dgm:t>
        <a:bodyPr/>
        <a:lstStyle/>
        <a:p>
          <a:endParaRPr lang="en-US"/>
        </a:p>
      </dgm:t>
    </dgm:pt>
    <dgm:pt modelId="{84CFABEA-2EC2-4B4A-B7E2-0DDA1CC9C8E3}" type="pres">
      <dgm:prSet presAssocID="{B01F3747-4767-472B-9071-E56946C29B8D}" presName="mainComposite" presStyleCnt="0">
        <dgm:presLayoutVars>
          <dgm:chPref val="1"/>
          <dgm:dir/>
          <dgm:animOne val="branch"/>
          <dgm:animLvl val="lvl"/>
          <dgm:resizeHandles val="exact"/>
        </dgm:presLayoutVars>
      </dgm:prSet>
      <dgm:spPr/>
    </dgm:pt>
    <dgm:pt modelId="{C484B675-CDAF-44A8-8EB9-834C7228BB15}" type="pres">
      <dgm:prSet presAssocID="{B01F3747-4767-472B-9071-E56946C29B8D}" presName="hierFlow" presStyleCnt="0"/>
      <dgm:spPr/>
    </dgm:pt>
    <dgm:pt modelId="{D77A0C49-6D76-4934-BC0E-DA0F5170FE4A}" type="pres">
      <dgm:prSet presAssocID="{B01F3747-4767-472B-9071-E56946C29B8D}" presName="hierChild1" presStyleCnt="0">
        <dgm:presLayoutVars>
          <dgm:chPref val="1"/>
          <dgm:animOne val="branch"/>
          <dgm:animLvl val="lvl"/>
        </dgm:presLayoutVars>
      </dgm:prSet>
      <dgm:spPr/>
    </dgm:pt>
    <dgm:pt modelId="{D36019EF-4A56-4E85-8128-A64D58E428FC}" type="pres">
      <dgm:prSet presAssocID="{2A197B82-3690-45DA-BF36-E2C94293E144}" presName="Name14" presStyleCnt="0"/>
      <dgm:spPr/>
    </dgm:pt>
    <dgm:pt modelId="{0F1D2712-EFCC-4AB7-823B-A4C9EC57DD12}" type="pres">
      <dgm:prSet presAssocID="{2A197B82-3690-45DA-BF36-E2C94293E144}" presName="level1Shape" presStyleLbl="node0" presStyleIdx="0" presStyleCnt="1" custScaleX="925038" custScaleY="210815" custLinFactX="-22816" custLinFactNeighborX="-100000" custLinFactNeighborY="8166">
        <dgm:presLayoutVars>
          <dgm:chPref val="3"/>
        </dgm:presLayoutVars>
      </dgm:prSet>
      <dgm:spPr/>
    </dgm:pt>
    <dgm:pt modelId="{FBE8DEBD-72AE-4D8C-AF17-6B24EBF2CC2A}" type="pres">
      <dgm:prSet presAssocID="{2A197B82-3690-45DA-BF36-E2C94293E144}" presName="hierChild2" presStyleCnt="0"/>
      <dgm:spPr/>
    </dgm:pt>
    <dgm:pt modelId="{1FFB8026-AD33-44FB-AC17-252911A7CF75}" type="pres">
      <dgm:prSet presAssocID="{1F151024-B3A8-4FD4-A835-0A1AA4587D49}" presName="Name19" presStyleLbl="parChTrans1D2" presStyleIdx="0" presStyleCnt="3"/>
      <dgm:spPr/>
    </dgm:pt>
    <dgm:pt modelId="{3845A56B-5CA2-45FB-A51A-77A6669EE595}" type="pres">
      <dgm:prSet presAssocID="{948F4086-A613-4E98-96D6-CFA57FDC2764}" presName="Name21" presStyleCnt="0"/>
      <dgm:spPr/>
    </dgm:pt>
    <dgm:pt modelId="{F3B5AEB3-3A38-4A6E-AFF0-C1FE31AC2F5B}" type="pres">
      <dgm:prSet presAssocID="{948F4086-A613-4E98-96D6-CFA57FDC2764}" presName="level2Shape" presStyleLbl="asst1" presStyleIdx="0" presStyleCnt="5" custScaleX="338923" custScaleY="154838" custLinFactX="-22816" custLinFactNeighborX="-100000" custLinFactNeighborY="8166"/>
      <dgm:spPr/>
    </dgm:pt>
    <dgm:pt modelId="{79DC6A67-0238-4E91-982E-CE535730D012}" type="pres">
      <dgm:prSet presAssocID="{948F4086-A613-4E98-96D6-CFA57FDC2764}" presName="hierChild3" presStyleCnt="0"/>
      <dgm:spPr/>
    </dgm:pt>
    <dgm:pt modelId="{736D5FEA-239A-468F-BD65-8244B71FCBA5}" type="pres">
      <dgm:prSet presAssocID="{0E23D012-5BC1-4ED6-AF23-D7A97647ABDA}" presName="Name19" presStyleLbl="parChTrans1D3" presStyleIdx="0" presStyleCnt="4"/>
      <dgm:spPr/>
    </dgm:pt>
    <dgm:pt modelId="{A9E7F9E3-5844-4240-BB96-9D2B81F18EE1}" type="pres">
      <dgm:prSet presAssocID="{6C13A48D-CA05-452A-8084-BD4BF3634CFF}" presName="Name21" presStyleCnt="0"/>
      <dgm:spPr/>
    </dgm:pt>
    <dgm:pt modelId="{0381D304-CE50-4476-9102-240498AB3821}" type="pres">
      <dgm:prSet presAssocID="{6C13A48D-CA05-452A-8084-BD4BF3634CFF}" presName="level2Shape" presStyleLbl="asst1" presStyleIdx="1" presStyleCnt="5" custScaleX="185047" custScaleY="143576" custLinFactX="27958" custLinFactNeighborX="100000" custLinFactNeighborY="10659"/>
      <dgm:spPr/>
    </dgm:pt>
    <dgm:pt modelId="{E0F1EF27-43F8-4877-9DEA-F64464CBBE4F}" type="pres">
      <dgm:prSet presAssocID="{6C13A48D-CA05-452A-8084-BD4BF3634CFF}" presName="hierChild3" presStyleCnt="0"/>
      <dgm:spPr/>
    </dgm:pt>
    <dgm:pt modelId="{E8ADEA1E-5D34-408F-A8CE-A8E9AF4D8492}" type="pres">
      <dgm:prSet presAssocID="{5E25CB69-A5CF-4432-B747-0186ACFE4069}" presName="Name19" presStyleLbl="parChTrans1D3" presStyleIdx="1" presStyleCnt="4"/>
      <dgm:spPr/>
    </dgm:pt>
    <dgm:pt modelId="{30EFCDF0-288A-4663-95B5-E13FF128D61B}" type="pres">
      <dgm:prSet presAssocID="{4CA88ECD-0456-4B08-B54D-8BDB022B2160}" presName="Name21" presStyleCnt="0"/>
      <dgm:spPr/>
    </dgm:pt>
    <dgm:pt modelId="{DF36FF59-7D7D-4767-A3DC-F6213889B36D}" type="pres">
      <dgm:prSet presAssocID="{4CA88ECD-0456-4B08-B54D-8BDB022B2160}" presName="level2Shape" presStyleLbl="asst1" presStyleIdx="2" presStyleCnt="5" custScaleX="185047" custScaleY="143576" custLinFactX="27958" custLinFactNeighborX="100000" custLinFactNeighborY="10659"/>
      <dgm:spPr/>
    </dgm:pt>
    <dgm:pt modelId="{C0F9B280-9193-479A-B2C4-B09EEDBFF4EA}" type="pres">
      <dgm:prSet presAssocID="{4CA88ECD-0456-4B08-B54D-8BDB022B2160}" presName="hierChild3" presStyleCnt="0"/>
      <dgm:spPr/>
    </dgm:pt>
    <dgm:pt modelId="{5F810809-826D-47DF-ADC5-34BA112F95E5}" type="pres">
      <dgm:prSet presAssocID="{58365DDE-BE6A-4AE5-AB50-87F825DC5F60}" presName="Name19" presStyleLbl="parChTrans1D3" presStyleIdx="2" presStyleCnt="4"/>
      <dgm:spPr/>
    </dgm:pt>
    <dgm:pt modelId="{5809AEBA-6386-40CA-8762-F77E5EB0D636}" type="pres">
      <dgm:prSet presAssocID="{58E0F2C6-9BD8-41A1-BEEA-74F292ADC34F}" presName="Name21" presStyleCnt="0"/>
      <dgm:spPr/>
    </dgm:pt>
    <dgm:pt modelId="{6094DAD7-C749-4E40-A6D5-154516F5A687}" type="pres">
      <dgm:prSet presAssocID="{58E0F2C6-9BD8-41A1-BEEA-74F292ADC34F}" presName="level2Shape" presStyleLbl="asst1" presStyleIdx="3" presStyleCnt="5" custScaleX="185047" custScaleY="143576" custLinFactX="27958" custLinFactNeighborX="100000" custLinFactNeighborY="10659"/>
      <dgm:spPr/>
    </dgm:pt>
    <dgm:pt modelId="{A90E9930-582A-4D69-B25D-C27C824FE2A4}" type="pres">
      <dgm:prSet presAssocID="{58E0F2C6-9BD8-41A1-BEEA-74F292ADC34F}" presName="hierChild3" presStyleCnt="0"/>
      <dgm:spPr/>
    </dgm:pt>
    <dgm:pt modelId="{393C9DDC-61C9-4004-A0C9-9257A2FF9C02}" type="pres">
      <dgm:prSet presAssocID="{3EF3A4D6-F313-4A08-91B5-1A7A54FDEFD1}" presName="Name19" presStyleLbl="parChTrans1D3" presStyleIdx="3" presStyleCnt="4"/>
      <dgm:spPr/>
    </dgm:pt>
    <dgm:pt modelId="{6152DE8C-7134-4078-A8FE-7622EC50CFA6}" type="pres">
      <dgm:prSet presAssocID="{1D69646F-EB86-456E-B82F-E099CEBE4C37}" presName="Name21" presStyleCnt="0"/>
      <dgm:spPr/>
    </dgm:pt>
    <dgm:pt modelId="{C2CC834D-A1E4-41CF-BA39-0184B2C573E0}" type="pres">
      <dgm:prSet presAssocID="{1D69646F-EB86-456E-B82F-E099CEBE4C37}" presName="level2Shape" presStyleLbl="asst1" presStyleIdx="4" presStyleCnt="5" custScaleX="185047" custScaleY="143576" custLinFactX="27958" custLinFactNeighborX="100000" custLinFactNeighborY="10659"/>
      <dgm:spPr/>
    </dgm:pt>
    <dgm:pt modelId="{B6B6C428-DF01-46F9-84B8-91CD79B68E7B}" type="pres">
      <dgm:prSet presAssocID="{1D69646F-EB86-456E-B82F-E099CEBE4C37}" presName="hierChild3" presStyleCnt="0"/>
      <dgm:spPr/>
    </dgm:pt>
    <dgm:pt modelId="{40707CD7-854B-4726-BDEE-B35AE5A5F2F4}" type="pres">
      <dgm:prSet presAssocID="{43C2C614-3404-4500-BD29-C625684B938C}" presName="Name19" presStyleLbl="parChTrans1D2" presStyleIdx="1" presStyleCnt="3"/>
      <dgm:spPr/>
    </dgm:pt>
    <dgm:pt modelId="{81215DE6-D26E-4388-9F34-4D49A6ECDFBA}" type="pres">
      <dgm:prSet presAssocID="{14FA4792-479B-4D09-9ED1-E7B4228E6315}" presName="Name21" presStyleCnt="0"/>
      <dgm:spPr/>
    </dgm:pt>
    <dgm:pt modelId="{213971AA-B921-4E7C-9AFA-AEECAD49A56F}" type="pres">
      <dgm:prSet presAssocID="{14FA4792-479B-4D09-9ED1-E7B4228E6315}" presName="level2Shape" presStyleLbl="node2" presStyleIdx="0" presStyleCnt="2" custScaleX="338923" custScaleY="154838" custLinFactX="-22816" custLinFactNeighborX="-100000" custLinFactNeighborY="8166"/>
      <dgm:spPr/>
    </dgm:pt>
    <dgm:pt modelId="{F3E8FE7A-9CCD-4CF8-8BAB-A3B646590612}" type="pres">
      <dgm:prSet presAssocID="{14FA4792-479B-4D09-9ED1-E7B4228E6315}" presName="hierChild3" presStyleCnt="0"/>
      <dgm:spPr/>
    </dgm:pt>
    <dgm:pt modelId="{6A7867F4-D774-4ECD-8AD6-F637D328DDA3}" type="pres">
      <dgm:prSet presAssocID="{992B2DB0-2066-4405-852C-5CF869CE5E52}" presName="Name19" presStyleLbl="parChTrans1D2" presStyleIdx="2" presStyleCnt="3"/>
      <dgm:spPr/>
    </dgm:pt>
    <dgm:pt modelId="{D1C4B6F1-556F-40A4-B865-1D780979B134}" type="pres">
      <dgm:prSet presAssocID="{7FD0BE2A-4EB0-4D28-B10C-100CF3EA5489}" presName="Name21" presStyleCnt="0"/>
      <dgm:spPr/>
    </dgm:pt>
    <dgm:pt modelId="{7C7046FB-039C-4F6C-8B73-ED991C79B132}" type="pres">
      <dgm:prSet presAssocID="{7FD0BE2A-4EB0-4D28-B10C-100CF3EA5489}" presName="level2Shape" presStyleLbl="node2" presStyleIdx="1" presStyleCnt="2" custScaleX="338923" custScaleY="154838" custLinFactX="-22816" custLinFactNeighborX="-100000" custLinFactNeighborY="8166"/>
      <dgm:spPr/>
    </dgm:pt>
    <dgm:pt modelId="{4C9A257E-F00E-4D43-966F-9C661846CEB0}" type="pres">
      <dgm:prSet presAssocID="{7FD0BE2A-4EB0-4D28-B10C-100CF3EA5489}" presName="hierChild3" presStyleCnt="0"/>
      <dgm:spPr/>
    </dgm:pt>
    <dgm:pt modelId="{ECA703FC-91AE-472A-962B-11BA711A79CF}" type="pres">
      <dgm:prSet presAssocID="{B01F3747-4767-472B-9071-E56946C29B8D}" presName="bgShapesFlow" presStyleCnt="0"/>
      <dgm:spPr/>
    </dgm:pt>
  </dgm:ptLst>
  <dgm:cxnLst>
    <dgm:cxn modelId="{D437CE1B-BE88-4D3B-AF4C-2E733C2AC157}" type="presOf" srcId="{992B2DB0-2066-4405-852C-5CF869CE5E52}" destId="{6A7867F4-D774-4ECD-8AD6-F637D328DDA3}" srcOrd="0" destOrd="0" presId="urn:microsoft.com/office/officeart/2005/8/layout/hierarchy6"/>
    <dgm:cxn modelId="{E5594822-4846-48E7-826E-E9B6DBA8B577}" type="presOf" srcId="{14FA4792-479B-4D09-9ED1-E7B4228E6315}" destId="{213971AA-B921-4E7C-9AFA-AEECAD49A56F}" srcOrd="0" destOrd="0" presId="urn:microsoft.com/office/officeart/2005/8/layout/hierarchy6"/>
    <dgm:cxn modelId="{B7369737-E979-4001-8D70-E71C6AC4C926}" type="presOf" srcId="{4CA88ECD-0456-4B08-B54D-8BDB022B2160}" destId="{DF36FF59-7D7D-4767-A3DC-F6213889B36D}" srcOrd="0" destOrd="0" presId="urn:microsoft.com/office/officeart/2005/8/layout/hierarchy6"/>
    <dgm:cxn modelId="{8A79023B-8583-48FA-92A3-0AC6CE714C6C}" type="presOf" srcId="{2A197B82-3690-45DA-BF36-E2C94293E144}" destId="{0F1D2712-EFCC-4AB7-823B-A4C9EC57DD12}" srcOrd="0" destOrd="0" presId="urn:microsoft.com/office/officeart/2005/8/layout/hierarchy6"/>
    <dgm:cxn modelId="{28110047-F759-46D7-901E-99C310A58841}" srcId="{B01F3747-4767-472B-9071-E56946C29B8D}" destId="{2A197B82-3690-45DA-BF36-E2C94293E144}" srcOrd="0" destOrd="0" parTransId="{3A2A0903-38FC-4594-86D4-824B0F222D1A}" sibTransId="{D99E5DF8-386C-45E4-99E2-F3EC1F6663E1}"/>
    <dgm:cxn modelId="{9B754675-3E47-4D50-B661-8E7071E43738}" type="presOf" srcId="{43C2C614-3404-4500-BD29-C625684B938C}" destId="{40707CD7-854B-4726-BDEE-B35AE5A5F2F4}" srcOrd="0" destOrd="0" presId="urn:microsoft.com/office/officeart/2005/8/layout/hierarchy6"/>
    <dgm:cxn modelId="{ACF8FE79-E724-4390-849F-DBA272EB44DC}" srcId="{948F4086-A613-4E98-96D6-CFA57FDC2764}" destId="{1D69646F-EB86-456E-B82F-E099CEBE4C37}" srcOrd="3" destOrd="0" parTransId="{3EF3A4D6-F313-4A08-91B5-1A7A54FDEFD1}" sibTransId="{AB84B4C1-E77E-40B9-9B49-E0FBCE2D96EA}"/>
    <dgm:cxn modelId="{DE93CC81-0C67-4491-8B91-85523A9D310F}" type="presOf" srcId="{58E0F2C6-9BD8-41A1-BEEA-74F292ADC34F}" destId="{6094DAD7-C749-4E40-A6D5-154516F5A687}" srcOrd="0" destOrd="0" presId="urn:microsoft.com/office/officeart/2005/8/layout/hierarchy6"/>
    <dgm:cxn modelId="{3E11B084-6739-4C85-B744-58A952E4D10D}" srcId="{2A197B82-3690-45DA-BF36-E2C94293E144}" destId="{7FD0BE2A-4EB0-4D28-B10C-100CF3EA5489}" srcOrd="2" destOrd="0" parTransId="{992B2DB0-2066-4405-852C-5CF869CE5E52}" sibTransId="{7AC6BB7A-471A-4C2B-B0D8-C9D9FE544B43}"/>
    <dgm:cxn modelId="{0D374FA1-0738-427C-AF15-00A6C243A92C}" srcId="{948F4086-A613-4E98-96D6-CFA57FDC2764}" destId="{4CA88ECD-0456-4B08-B54D-8BDB022B2160}" srcOrd="1" destOrd="0" parTransId="{5E25CB69-A5CF-4432-B747-0186ACFE4069}" sibTransId="{1858DB2E-634D-40AD-91B5-7E22A8F57A95}"/>
    <dgm:cxn modelId="{DC64ADA3-9621-4CCE-940D-25EFB136512D}" type="presOf" srcId="{1D69646F-EB86-456E-B82F-E099CEBE4C37}" destId="{C2CC834D-A1E4-41CF-BA39-0184B2C573E0}" srcOrd="0" destOrd="0" presId="urn:microsoft.com/office/officeart/2005/8/layout/hierarchy6"/>
    <dgm:cxn modelId="{AEBA5BA6-9125-4EAA-B44E-4F69DA6950FE}" srcId="{2A197B82-3690-45DA-BF36-E2C94293E144}" destId="{14FA4792-479B-4D09-9ED1-E7B4228E6315}" srcOrd="1" destOrd="0" parTransId="{43C2C614-3404-4500-BD29-C625684B938C}" sibTransId="{487B2D7D-0E8C-467C-AC30-597F2FAA8364}"/>
    <dgm:cxn modelId="{3FFC0FBF-FD43-4E72-9918-C86B634B355C}" type="presOf" srcId="{3EF3A4D6-F313-4A08-91B5-1A7A54FDEFD1}" destId="{393C9DDC-61C9-4004-A0C9-9257A2FF9C02}" srcOrd="0" destOrd="0" presId="urn:microsoft.com/office/officeart/2005/8/layout/hierarchy6"/>
    <dgm:cxn modelId="{504348C1-B993-4BE4-A700-F0B4C97AD947}" type="presOf" srcId="{6C13A48D-CA05-452A-8084-BD4BF3634CFF}" destId="{0381D304-CE50-4476-9102-240498AB3821}" srcOrd="0" destOrd="0" presId="urn:microsoft.com/office/officeart/2005/8/layout/hierarchy6"/>
    <dgm:cxn modelId="{F07F45C6-DE56-4A13-9AE4-4BEE46F553A2}" srcId="{2A197B82-3690-45DA-BF36-E2C94293E144}" destId="{948F4086-A613-4E98-96D6-CFA57FDC2764}" srcOrd="0" destOrd="0" parTransId="{1F151024-B3A8-4FD4-A835-0A1AA4587D49}" sibTransId="{A8C76BC4-0CCA-4995-8DB3-2B4643B2736E}"/>
    <dgm:cxn modelId="{0F5D12C7-918B-4BF1-8337-0430C8BD6BAA}" type="presOf" srcId="{B01F3747-4767-472B-9071-E56946C29B8D}" destId="{84CFABEA-2EC2-4B4A-B7E2-0DDA1CC9C8E3}" srcOrd="0" destOrd="0" presId="urn:microsoft.com/office/officeart/2005/8/layout/hierarchy6"/>
    <dgm:cxn modelId="{ABED34D0-7078-4C75-B6F0-DDDAF034ABB9}" type="presOf" srcId="{5E25CB69-A5CF-4432-B747-0186ACFE4069}" destId="{E8ADEA1E-5D34-408F-A8CE-A8E9AF4D8492}" srcOrd="0" destOrd="0" presId="urn:microsoft.com/office/officeart/2005/8/layout/hierarchy6"/>
    <dgm:cxn modelId="{9B348BDA-71C3-4CE7-92B0-4F302194C790}" type="presOf" srcId="{948F4086-A613-4E98-96D6-CFA57FDC2764}" destId="{F3B5AEB3-3A38-4A6E-AFF0-C1FE31AC2F5B}" srcOrd="0" destOrd="0" presId="urn:microsoft.com/office/officeart/2005/8/layout/hierarchy6"/>
    <dgm:cxn modelId="{880024E6-D8D9-4BDA-89A6-2CFEB3F6B9E2}" srcId="{948F4086-A613-4E98-96D6-CFA57FDC2764}" destId="{58E0F2C6-9BD8-41A1-BEEA-74F292ADC34F}" srcOrd="2" destOrd="0" parTransId="{58365DDE-BE6A-4AE5-AB50-87F825DC5F60}" sibTransId="{D21332BF-C2BF-4378-BBCE-9FA3B0F46582}"/>
    <dgm:cxn modelId="{ED2DE8F0-0B99-49FF-B845-F964181C4A75}" type="presOf" srcId="{1F151024-B3A8-4FD4-A835-0A1AA4587D49}" destId="{1FFB8026-AD33-44FB-AC17-252911A7CF75}" srcOrd="0" destOrd="0" presId="urn:microsoft.com/office/officeart/2005/8/layout/hierarchy6"/>
    <dgm:cxn modelId="{B1151BF3-A0EB-4974-BDBD-C85F3D126BAD}" type="presOf" srcId="{7FD0BE2A-4EB0-4D28-B10C-100CF3EA5489}" destId="{7C7046FB-039C-4F6C-8B73-ED991C79B132}" srcOrd="0" destOrd="0" presId="urn:microsoft.com/office/officeart/2005/8/layout/hierarchy6"/>
    <dgm:cxn modelId="{0A068CF9-8CEF-4B1B-B1DC-F33C9F3BBF77}" type="presOf" srcId="{58365DDE-BE6A-4AE5-AB50-87F825DC5F60}" destId="{5F810809-826D-47DF-ADC5-34BA112F95E5}" srcOrd="0" destOrd="0" presId="urn:microsoft.com/office/officeart/2005/8/layout/hierarchy6"/>
    <dgm:cxn modelId="{4FB03EFC-BAF0-4734-8441-9C4B06E04480}" type="presOf" srcId="{0E23D012-5BC1-4ED6-AF23-D7A97647ABDA}" destId="{736D5FEA-239A-468F-BD65-8244B71FCBA5}" srcOrd="0" destOrd="0" presId="urn:microsoft.com/office/officeart/2005/8/layout/hierarchy6"/>
    <dgm:cxn modelId="{78A399FD-DBF9-48D6-AD06-FC98C4A318B9}" srcId="{948F4086-A613-4E98-96D6-CFA57FDC2764}" destId="{6C13A48D-CA05-452A-8084-BD4BF3634CFF}" srcOrd="0" destOrd="0" parTransId="{0E23D012-5BC1-4ED6-AF23-D7A97647ABDA}" sibTransId="{1EC839DE-7F29-4E00-81E3-ED391C539622}"/>
    <dgm:cxn modelId="{039ABAFE-D52B-4E60-A3D1-CD867901D02C}" type="presParOf" srcId="{84CFABEA-2EC2-4B4A-B7E2-0DDA1CC9C8E3}" destId="{C484B675-CDAF-44A8-8EB9-834C7228BB15}" srcOrd="0" destOrd="0" presId="urn:microsoft.com/office/officeart/2005/8/layout/hierarchy6"/>
    <dgm:cxn modelId="{8127E6FC-48B5-4847-A426-7CA1C8D01B00}" type="presParOf" srcId="{C484B675-CDAF-44A8-8EB9-834C7228BB15}" destId="{D77A0C49-6D76-4934-BC0E-DA0F5170FE4A}" srcOrd="0" destOrd="0" presId="urn:microsoft.com/office/officeart/2005/8/layout/hierarchy6"/>
    <dgm:cxn modelId="{828625D8-2102-400B-A049-DB68F4FBA1D8}" type="presParOf" srcId="{D77A0C49-6D76-4934-BC0E-DA0F5170FE4A}" destId="{D36019EF-4A56-4E85-8128-A64D58E428FC}" srcOrd="0" destOrd="0" presId="urn:microsoft.com/office/officeart/2005/8/layout/hierarchy6"/>
    <dgm:cxn modelId="{E6882461-63F3-49BF-86FE-CCA6078CDADC}" type="presParOf" srcId="{D36019EF-4A56-4E85-8128-A64D58E428FC}" destId="{0F1D2712-EFCC-4AB7-823B-A4C9EC57DD12}" srcOrd="0" destOrd="0" presId="urn:microsoft.com/office/officeart/2005/8/layout/hierarchy6"/>
    <dgm:cxn modelId="{A459047A-4BF6-451F-9CC7-8F3C718EB137}" type="presParOf" srcId="{D36019EF-4A56-4E85-8128-A64D58E428FC}" destId="{FBE8DEBD-72AE-4D8C-AF17-6B24EBF2CC2A}" srcOrd="1" destOrd="0" presId="urn:microsoft.com/office/officeart/2005/8/layout/hierarchy6"/>
    <dgm:cxn modelId="{DC8CE191-4C1E-4385-9510-E4951BA711D0}" type="presParOf" srcId="{FBE8DEBD-72AE-4D8C-AF17-6B24EBF2CC2A}" destId="{1FFB8026-AD33-44FB-AC17-252911A7CF75}" srcOrd="0" destOrd="0" presId="urn:microsoft.com/office/officeart/2005/8/layout/hierarchy6"/>
    <dgm:cxn modelId="{DBE7A240-A9F5-479C-AF18-00C774C05647}" type="presParOf" srcId="{FBE8DEBD-72AE-4D8C-AF17-6B24EBF2CC2A}" destId="{3845A56B-5CA2-45FB-A51A-77A6669EE595}" srcOrd="1" destOrd="0" presId="urn:microsoft.com/office/officeart/2005/8/layout/hierarchy6"/>
    <dgm:cxn modelId="{50DC0535-1CCB-4CF6-8B43-0BD5B7F7EB71}" type="presParOf" srcId="{3845A56B-5CA2-45FB-A51A-77A6669EE595}" destId="{F3B5AEB3-3A38-4A6E-AFF0-C1FE31AC2F5B}" srcOrd="0" destOrd="0" presId="urn:microsoft.com/office/officeart/2005/8/layout/hierarchy6"/>
    <dgm:cxn modelId="{8EC09823-0523-4FCA-9F24-2A751337D0A3}" type="presParOf" srcId="{3845A56B-5CA2-45FB-A51A-77A6669EE595}" destId="{79DC6A67-0238-4E91-982E-CE535730D012}" srcOrd="1" destOrd="0" presId="urn:microsoft.com/office/officeart/2005/8/layout/hierarchy6"/>
    <dgm:cxn modelId="{4882E998-B13A-4700-AB86-A2CDC0FDEE4F}" type="presParOf" srcId="{79DC6A67-0238-4E91-982E-CE535730D012}" destId="{736D5FEA-239A-468F-BD65-8244B71FCBA5}" srcOrd="0" destOrd="0" presId="urn:microsoft.com/office/officeart/2005/8/layout/hierarchy6"/>
    <dgm:cxn modelId="{1AE9ED64-52EB-47BB-BE59-334597774FBB}" type="presParOf" srcId="{79DC6A67-0238-4E91-982E-CE535730D012}" destId="{A9E7F9E3-5844-4240-BB96-9D2B81F18EE1}" srcOrd="1" destOrd="0" presId="urn:microsoft.com/office/officeart/2005/8/layout/hierarchy6"/>
    <dgm:cxn modelId="{760AB05A-5A4D-4955-8DE2-92127274BD86}" type="presParOf" srcId="{A9E7F9E3-5844-4240-BB96-9D2B81F18EE1}" destId="{0381D304-CE50-4476-9102-240498AB3821}" srcOrd="0" destOrd="0" presId="urn:microsoft.com/office/officeart/2005/8/layout/hierarchy6"/>
    <dgm:cxn modelId="{8CDCC868-B2D3-4163-9EB6-5FC2AA329AAF}" type="presParOf" srcId="{A9E7F9E3-5844-4240-BB96-9D2B81F18EE1}" destId="{E0F1EF27-43F8-4877-9DEA-F64464CBBE4F}" srcOrd="1" destOrd="0" presId="urn:microsoft.com/office/officeart/2005/8/layout/hierarchy6"/>
    <dgm:cxn modelId="{8B45256E-FDF9-437B-B204-3DDAE6E1C718}" type="presParOf" srcId="{79DC6A67-0238-4E91-982E-CE535730D012}" destId="{E8ADEA1E-5D34-408F-A8CE-A8E9AF4D8492}" srcOrd="2" destOrd="0" presId="urn:microsoft.com/office/officeart/2005/8/layout/hierarchy6"/>
    <dgm:cxn modelId="{BEB9860E-AE7D-434D-BE38-969B3018AACF}" type="presParOf" srcId="{79DC6A67-0238-4E91-982E-CE535730D012}" destId="{30EFCDF0-288A-4663-95B5-E13FF128D61B}" srcOrd="3" destOrd="0" presId="urn:microsoft.com/office/officeart/2005/8/layout/hierarchy6"/>
    <dgm:cxn modelId="{259AAADB-B92A-470D-8CEC-43C6F5064273}" type="presParOf" srcId="{30EFCDF0-288A-4663-95B5-E13FF128D61B}" destId="{DF36FF59-7D7D-4767-A3DC-F6213889B36D}" srcOrd="0" destOrd="0" presId="urn:microsoft.com/office/officeart/2005/8/layout/hierarchy6"/>
    <dgm:cxn modelId="{96269558-8F4A-48C5-862F-1FE19CC9BBBF}" type="presParOf" srcId="{30EFCDF0-288A-4663-95B5-E13FF128D61B}" destId="{C0F9B280-9193-479A-B2C4-B09EEDBFF4EA}" srcOrd="1" destOrd="0" presId="urn:microsoft.com/office/officeart/2005/8/layout/hierarchy6"/>
    <dgm:cxn modelId="{5E210732-63C9-4A58-BB77-BA9555B27E12}" type="presParOf" srcId="{79DC6A67-0238-4E91-982E-CE535730D012}" destId="{5F810809-826D-47DF-ADC5-34BA112F95E5}" srcOrd="4" destOrd="0" presId="urn:microsoft.com/office/officeart/2005/8/layout/hierarchy6"/>
    <dgm:cxn modelId="{A3CC3E70-3A17-40BE-B366-7E1E13D7F870}" type="presParOf" srcId="{79DC6A67-0238-4E91-982E-CE535730D012}" destId="{5809AEBA-6386-40CA-8762-F77E5EB0D636}" srcOrd="5" destOrd="0" presId="urn:microsoft.com/office/officeart/2005/8/layout/hierarchy6"/>
    <dgm:cxn modelId="{E0989028-C003-4BC5-AB7B-68C933D18731}" type="presParOf" srcId="{5809AEBA-6386-40CA-8762-F77E5EB0D636}" destId="{6094DAD7-C749-4E40-A6D5-154516F5A687}" srcOrd="0" destOrd="0" presId="urn:microsoft.com/office/officeart/2005/8/layout/hierarchy6"/>
    <dgm:cxn modelId="{C4027651-0D97-48E9-AC93-3DB25757E145}" type="presParOf" srcId="{5809AEBA-6386-40CA-8762-F77E5EB0D636}" destId="{A90E9930-582A-4D69-B25D-C27C824FE2A4}" srcOrd="1" destOrd="0" presId="urn:microsoft.com/office/officeart/2005/8/layout/hierarchy6"/>
    <dgm:cxn modelId="{3B11EDE1-E3E9-467A-B39B-B680B186EF70}" type="presParOf" srcId="{79DC6A67-0238-4E91-982E-CE535730D012}" destId="{393C9DDC-61C9-4004-A0C9-9257A2FF9C02}" srcOrd="6" destOrd="0" presId="urn:microsoft.com/office/officeart/2005/8/layout/hierarchy6"/>
    <dgm:cxn modelId="{2AA42F92-1DD6-4613-B2D9-9D96C5A80E8E}" type="presParOf" srcId="{79DC6A67-0238-4E91-982E-CE535730D012}" destId="{6152DE8C-7134-4078-A8FE-7622EC50CFA6}" srcOrd="7" destOrd="0" presId="urn:microsoft.com/office/officeart/2005/8/layout/hierarchy6"/>
    <dgm:cxn modelId="{24BF2FC7-575C-4B82-90CA-BF8788752125}" type="presParOf" srcId="{6152DE8C-7134-4078-A8FE-7622EC50CFA6}" destId="{C2CC834D-A1E4-41CF-BA39-0184B2C573E0}" srcOrd="0" destOrd="0" presId="urn:microsoft.com/office/officeart/2005/8/layout/hierarchy6"/>
    <dgm:cxn modelId="{E182DB38-2A00-4ACC-BEF1-0C574FDCA070}" type="presParOf" srcId="{6152DE8C-7134-4078-A8FE-7622EC50CFA6}" destId="{B6B6C428-DF01-46F9-84B8-91CD79B68E7B}" srcOrd="1" destOrd="0" presId="urn:microsoft.com/office/officeart/2005/8/layout/hierarchy6"/>
    <dgm:cxn modelId="{BDF4DE2F-F05E-401A-91F3-DE01986DD916}" type="presParOf" srcId="{FBE8DEBD-72AE-4D8C-AF17-6B24EBF2CC2A}" destId="{40707CD7-854B-4726-BDEE-B35AE5A5F2F4}" srcOrd="2" destOrd="0" presId="urn:microsoft.com/office/officeart/2005/8/layout/hierarchy6"/>
    <dgm:cxn modelId="{3F218BB5-CDD8-4E80-9DB2-2B58C63283E7}" type="presParOf" srcId="{FBE8DEBD-72AE-4D8C-AF17-6B24EBF2CC2A}" destId="{81215DE6-D26E-4388-9F34-4D49A6ECDFBA}" srcOrd="3" destOrd="0" presId="urn:microsoft.com/office/officeart/2005/8/layout/hierarchy6"/>
    <dgm:cxn modelId="{A6F589B5-4C17-4DF7-B928-FD4DDC0F40E5}" type="presParOf" srcId="{81215DE6-D26E-4388-9F34-4D49A6ECDFBA}" destId="{213971AA-B921-4E7C-9AFA-AEECAD49A56F}" srcOrd="0" destOrd="0" presId="urn:microsoft.com/office/officeart/2005/8/layout/hierarchy6"/>
    <dgm:cxn modelId="{AB543065-6772-4B71-97C8-305118AF843D}" type="presParOf" srcId="{81215DE6-D26E-4388-9F34-4D49A6ECDFBA}" destId="{F3E8FE7A-9CCD-4CF8-8BAB-A3B646590612}" srcOrd="1" destOrd="0" presId="urn:microsoft.com/office/officeart/2005/8/layout/hierarchy6"/>
    <dgm:cxn modelId="{6BD550BF-FEEC-468C-916C-9F806177BF4E}" type="presParOf" srcId="{FBE8DEBD-72AE-4D8C-AF17-6B24EBF2CC2A}" destId="{6A7867F4-D774-4ECD-8AD6-F637D328DDA3}" srcOrd="4" destOrd="0" presId="urn:microsoft.com/office/officeart/2005/8/layout/hierarchy6"/>
    <dgm:cxn modelId="{DB1A4373-F7BE-4435-AE24-6D554EEB956F}" type="presParOf" srcId="{FBE8DEBD-72AE-4D8C-AF17-6B24EBF2CC2A}" destId="{D1C4B6F1-556F-40A4-B865-1D780979B134}" srcOrd="5" destOrd="0" presId="urn:microsoft.com/office/officeart/2005/8/layout/hierarchy6"/>
    <dgm:cxn modelId="{0240F772-B8C7-4412-A556-AD2D343253FD}" type="presParOf" srcId="{D1C4B6F1-556F-40A4-B865-1D780979B134}" destId="{7C7046FB-039C-4F6C-8B73-ED991C79B132}" srcOrd="0" destOrd="0" presId="urn:microsoft.com/office/officeart/2005/8/layout/hierarchy6"/>
    <dgm:cxn modelId="{E9526C32-3BF6-4E6D-BC97-BF996D0E04AB}" type="presParOf" srcId="{D1C4B6F1-556F-40A4-B865-1D780979B134}" destId="{4C9A257E-F00E-4D43-966F-9C661846CEB0}" srcOrd="1" destOrd="0" presId="urn:microsoft.com/office/officeart/2005/8/layout/hierarchy6"/>
    <dgm:cxn modelId="{808D6D3B-3538-45E3-97ED-2B74AD818F4E}" type="presParOf" srcId="{84CFABEA-2EC2-4B4A-B7E2-0DDA1CC9C8E3}" destId="{ECA703FC-91AE-472A-962B-11BA711A79CF}" srcOrd="1" destOrd="0" presId="urn:microsoft.com/office/officeart/2005/8/layout/hierarchy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01F3747-4767-472B-9071-E56946C29B8D}" type="doc">
      <dgm:prSet loTypeId="urn:microsoft.com/office/officeart/2005/8/layout/hierarchy6" loCatId="hierarchy" qsTypeId="urn:microsoft.com/office/officeart/2005/8/quickstyle/simple1" qsCatId="simple" csTypeId="urn:microsoft.com/office/officeart/2005/8/colors/accent1_2" csCatId="accent1" phldr="1"/>
      <dgm:spPr/>
      <dgm:t>
        <a:bodyPr/>
        <a:lstStyle/>
        <a:p>
          <a:endParaRPr lang="en-US"/>
        </a:p>
      </dgm:t>
    </dgm:pt>
    <dgm:pt modelId="{2A197B82-3690-45DA-BF36-E2C94293E144}">
      <dgm:prSet phldrT="[Text]"/>
      <dgm:spPr/>
      <dgm:t>
        <a:bodyPr/>
        <a:lstStyle/>
        <a:p>
          <a:r>
            <a:rPr lang="en-US" dirty="0"/>
            <a:t>Types of Machine Learning Systems</a:t>
          </a:r>
        </a:p>
      </dgm:t>
    </dgm:pt>
    <dgm:pt modelId="{3A2A0903-38FC-4594-86D4-824B0F222D1A}" type="parTrans" cxnId="{28110047-F759-46D7-901E-99C310A58841}">
      <dgm:prSet/>
      <dgm:spPr/>
      <dgm:t>
        <a:bodyPr/>
        <a:lstStyle/>
        <a:p>
          <a:endParaRPr lang="en-US"/>
        </a:p>
      </dgm:t>
    </dgm:pt>
    <dgm:pt modelId="{D99E5DF8-386C-45E4-99E2-F3EC1F6663E1}" type="sibTrans" cxnId="{28110047-F759-46D7-901E-99C310A58841}">
      <dgm:prSet/>
      <dgm:spPr/>
      <dgm:t>
        <a:bodyPr/>
        <a:lstStyle/>
        <a:p>
          <a:endParaRPr lang="en-US"/>
        </a:p>
      </dgm:t>
    </dgm:pt>
    <dgm:pt modelId="{948F4086-A613-4E98-96D6-CFA57FDC2764}" type="asst">
      <dgm:prSet phldrT="[Text]"/>
      <dgm:spPr/>
      <dgm:t>
        <a:bodyPr/>
        <a:lstStyle/>
        <a:p>
          <a:r>
            <a:rPr lang="en-US" dirty="0"/>
            <a:t>Supervised/Unsupervised Learning</a:t>
          </a:r>
        </a:p>
      </dgm:t>
    </dgm:pt>
    <dgm:pt modelId="{1F151024-B3A8-4FD4-A835-0A1AA4587D49}" type="parTrans" cxnId="{F07F45C6-DE56-4A13-9AE4-4BEE46F553A2}">
      <dgm:prSet/>
      <dgm:spPr/>
      <dgm:t>
        <a:bodyPr/>
        <a:lstStyle/>
        <a:p>
          <a:endParaRPr lang="en-US"/>
        </a:p>
      </dgm:t>
    </dgm:pt>
    <dgm:pt modelId="{A8C76BC4-0CCA-4995-8DB3-2B4643B2736E}" type="sibTrans" cxnId="{F07F45C6-DE56-4A13-9AE4-4BEE46F553A2}">
      <dgm:prSet/>
      <dgm:spPr/>
      <dgm:t>
        <a:bodyPr/>
        <a:lstStyle/>
        <a:p>
          <a:endParaRPr lang="en-US"/>
        </a:p>
      </dgm:t>
    </dgm:pt>
    <dgm:pt modelId="{14FA4792-479B-4D09-9ED1-E7B4228E6315}">
      <dgm:prSet phldrT="[Text]"/>
      <dgm:spPr/>
      <dgm:t>
        <a:bodyPr/>
        <a:lstStyle/>
        <a:p>
          <a:r>
            <a:rPr lang="en-US" dirty="0"/>
            <a:t>Batch and Online Learning</a:t>
          </a:r>
        </a:p>
      </dgm:t>
    </dgm:pt>
    <dgm:pt modelId="{43C2C614-3404-4500-BD29-C625684B938C}" type="parTrans" cxnId="{AEBA5BA6-9125-4EAA-B44E-4F69DA6950FE}">
      <dgm:prSet/>
      <dgm:spPr/>
      <dgm:t>
        <a:bodyPr/>
        <a:lstStyle/>
        <a:p>
          <a:endParaRPr lang="en-US"/>
        </a:p>
      </dgm:t>
    </dgm:pt>
    <dgm:pt modelId="{487B2D7D-0E8C-467C-AC30-597F2FAA8364}" type="sibTrans" cxnId="{AEBA5BA6-9125-4EAA-B44E-4F69DA6950FE}">
      <dgm:prSet/>
      <dgm:spPr/>
      <dgm:t>
        <a:bodyPr/>
        <a:lstStyle/>
        <a:p>
          <a:endParaRPr lang="en-US"/>
        </a:p>
      </dgm:t>
    </dgm:pt>
    <dgm:pt modelId="{7FD0BE2A-4EB0-4D28-B10C-100CF3EA5489}">
      <dgm:prSet phldrT="[Text]"/>
      <dgm:spPr/>
      <dgm:t>
        <a:bodyPr/>
        <a:lstStyle/>
        <a:p>
          <a:r>
            <a:rPr lang="en-US" dirty="0"/>
            <a:t>Instance-Based Versus Model-Based Learning</a:t>
          </a:r>
        </a:p>
      </dgm:t>
    </dgm:pt>
    <dgm:pt modelId="{992B2DB0-2066-4405-852C-5CF869CE5E52}" type="parTrans" cxnId="{3E11B084-6739-4C85-B744-58A952E4D10D}">
      <dgm:prSet/>
      <dgm:spPr/>
      <dgm:t>
        <a:bodyPr/>
        <a:lstStyle/>
        <a:p>
          <a:endParaRPr lang="en-US"/>
        </a:p>
      </dgm:t>
    </dgm:pt>
    <dgm:pt modelId="{7AC6BB7A-471A-4C2B-B0D8-C9D9FE544B43}" type="sibTrans" cxnId="{3E11B084-6739-4C85-B744-58A952E4D10D}">
      <dgm:prSet/>
      <dgm:spPr/>
      <dgm:t>
        <a:bodyPr/>
        <a:lstStyle/>
        <a:p>
          <a:endParaRPr lang="en-US"/>
        </a:p>
      </dgm:t>
    </dgm:pt>
    <dgm:pt modelId="{6C13A48D-CA05-452A-8084-BD4BF3634CFF}" type="asst">
      <dgm:prSet phldrT="[Text]"/>
      <dgm:spPr/>
      <dgm:t>
        <a:bodyPr/>
        <a:lstStyle/>
        <a:p>
          <a:r>
            <a:rPr lang="en-US" dirty="0"/>
            <a:t>Supervised learning</a:t>
          </a:r>
        </a:p>
      </dgm:t>
    </dgm:pt>
    <dgm:pt modelId="{0E23D012-5BC1-4ED6-AF23-D7A97647ABDA}" type="parTrans" cxnId="{78A399FD-DBF9-48D6-AD06-FC98C4A318B9}">
      <dgm:prSet/>
      <dgm:spPr/>
      <dgm:t>
        <a:bodyPr/>
        <a:lstStyle/>
        <a:p>
          <a:endParaRPr lang="en-US"/>
        </a:p>
      </dgm:t>
    </dgm:pt>
    <dgm:pt modelId="{1EC839DE-7F29-4E00-81E3-ED391C539622}" type="sibTrans" cxnId="{78A399FD-DBF9-48D6-AD06-FC98C4A318B9}">
      <dgm:prSet/>
      <dgm:spPr/>
      <dgm:t>
        <a:bodyPr/>
        <a:lstStyle/>
        <a:p>
          <a:endParaRPr lang="en-US"/>
        </a:p>
      </dgm:t>
    </dgm:pt>
    <dgm:pt modelId="{4CA88ECD-0456-4B08-B54D-8BDB022B2160}" type="asst">
      <dgm:prSet phldrT="[Text]"/>
      <dgm:spPr/>
      <dgm:t>
        <a:bodyPr/>
        <a:lstStyle/>
        <a:p>
          <a:r>
            <a:rPr lang="en-US"/>
            <a:t>Unsupervised learning</a:t>
          </a:r>
          <a:endParaRPr lang="en-US" dirty="0"/>
        </a:p>
      </dgm:t>
    </dgm:pt>
    <dgm:pt modelId="{5E25CB69-A5CF-4432-B747-0186ACFE4069}" type="parTrans" cxnId="{0D374FA1-0738-427C-AF15-00A6C243A92C}">
      <dgm:prSet/>
      <dgm:spPr/>
      <dgm:t>
        <a:bodyPr/>
        <a:lstStyle/>
        <a:p>
          <a:endParaRPr lang="en-US"/>
        </a:p>
      </dgm:t>
    </dgm:pt>
    <dgm:pt modelId="{1858DB2E-634D-40AD-91B5-7E22A8F57A95}" type="sibTrans" cxnId="{0D374FA1-0738-427C-AF15-00A6C243A92C}">
      <dgm:prSet/>
      <dgm:spPr/>
      <dgm:t>
        <a:bodyPr/>
        <a:lstStyle/>
        <a:p>
          <a:endParaRPr lang="en-US"/>
        </a:p>
      </dgm:t>
    </dgm:pt>
    <dgm:pt modelId="{58E0F2C6-9BD8-41A1-BEEA-74F292ADC34F}" type="asst">
      <dgm:prSet phldrT="[Text]"/>
      <dgm:spPr/>
      <dgm:t>
        <a:bodyPr/>
        <a:lstStyle/>
        <a:p>
          <a:r>
            <a:rPr lang="en-US" dirty="0" err="1"/>
            <a:t>Semisupervised</a:t>
          </a:r>
          <a:r>
            <a:rPr lang="en-US" dirty="0"/>
            <a:t> learning</a:t>
          </a:r>
        </a:p>
      </dgm:t>
    </dgm:pt>
    <dgm:pt modelId="{58365DDE-BE6A-4AE5-AB50-87F825DC5F60}" type="parTrans" cxnId="{880024E6-D8D9-4BDA-89A6-2CFEB3F6B9E2}">
      <dgm:prSet/>
      <dgm:spPr/>
      <dgm:t>
        <a:bodyPr/>
        <a:lstStyle/>
        <a:p>
          <a:endParaRPr lang="en-US"/>
        </a:p>
      </dgm:t>
    </dgm:pt>
    <dgm:pt modelId="{D21332BF-C2BF-4378-BBCE-9FA3B0F46582}" type="sibTrans" cxnId="{880024E6-D8D9-4BDA-89A6-2CFEB3F6B9E2}">
      <dgm:prSet/>
      <dgm:spPr/>
      <dgm:t>
        <a:bodyPr/>
        <a:lstStyle/>
        <a:p>
          <a:endParaRPr lang="en-US"/>
        </a:p>
      </dgm:t>
    </dgm:pt>
    <dgm:pt modelId="{1D69646F-EB86-456E-B82F-E099CEBE4C37}" type="asst">
      <dgm:prSet phldrT="[Text]"/>
      <dgm:spPr/>
      <dgm:t>
        <a:bodyPr/>
        <a:lstStyle/>
        <a:p>
          <a:r>
            <a:rPr lang="en-US" dirty="0"/>
            <a:t>Reinforcement Learning</a:t>
          </a:r>
        </a:p>
      </dgm:t>
    </dgm:pt>
    <dgm:pt modelId="{3EF3A4D6-F313-4A08-91B5-1A7A54FDEFD1}" type="parTrans" cxnId="{ACF8FE79-E724-4390-849F-DBA272EB44DC}">
      <dgm:prSet/>
      <dgm:spPr/>
      <dgm:t>
        <a:bodyPr/>
        <a:lstStyle/>
        <a:p>
          <a:endParaRPr lang="en-US"/>
        </a:p>
      </dgm:t>
    </dgm:pt>
    <dgm:pt modelId="{AB84B4C1-E77E-40B9-9B49-E0FBCE2D96EA}" type="sibTrans" cxnId="{ACF8FE79-E724-4390-849F-DBA272EB44DC}">
      <dgm:prSet/>
      <dgm:spPr/>
      <dgm:t>
        <a:bodyPr/>
        <a:lstStyle/>
        <a:p>
          <a:endParaRPr lang="en-US"/>
        </a:p>
      </dgm:t>
    </dgm:pt>
    <dgm:pt modelId="{84CFABEA-2EC2-4B4A-B7E2-0DDA1CC9C8E3}" type="pres">
      <dgm:prSet presAssocID="{B01F3747-4767-472B-9071-E56946C29B8D}" presName="mainComposite" presStyleCnt="0">
        <dgm:presLayoutVars>
          <dgm:chPref val="1"/>
          <dgm:dir/>
          <dgm:animOne val="branch"/>
          <dgm:animLvl val="lvl"/>
          <dgm:resizeHandles val="exact"/>
        </dgm:presLayoutVars>
      </dgm:prSet>
      <dgm:spPr/>
    </dgm:pt>
    <dgm:pt modelId="{C484B675-CDAF-44A8-8EB9-834C7228BB15}" type="pres">
      <dgm:prSet presAssocID="{B01F3747-4767-472B-9071-E56946C29B8D}" presName="hierFlow" presStyleCnt="0"/>
      <dgm:spPr/>
    </dgm:pt>
    <dgm:pt modelId="{D77A0C49-6D76-4934-BC0E-DA0F5170FE4A}" type="pres">
      <dgm:prSet presAssocID="{B01F3747-4767-472B-9071-E56946C29B8D}" presName="hierChild1" presStyleCnt="0">
        <dgm:presLayoutVars>
          <dgm:chPref val="1"/>
          <dgm:animOne val="branch"/>
          <dgm:animLvl val="lvl"/>
        </dgm:presLayoutVars>
      </dgm:prSet>
      <dgm:spPr/>
    </dgm:pt>
    <dgm:pt modelId="{D36019EF-4A56-4E85-8128-A64D58E428FC}" type="pres">
      <dgm:prSet presAssocID="{2A197B82-3690-45DA-BF36-E2C94293E144}" presName="Name14" presStyleCnt="0"/>
      <dgm:spPr/>
    </dgm:pt>
    <dgm:pt modelId="{0F1D2712-EFCC-4AB7-823B-A4C9EC57DD12}" type="pres">
      <dgm:prSet presAssocID="{2A197B82-3690-45DA-BF36-E2C94293E144}" presName="level1Shape" presStyleLbl="node0" presStyleIdx="0" presStyleCnt="1" custScaleX="925038" custScaleY="210815" custLinFactX="-22816" custLinFactNeighborX="-100000" custLinFactNeighborY="8166">
        <dgm:presLayoutVars>
          <dgm:chPref val="3"/>
        </dgm:presLayoutVars>
      </dgm:prSet>
      <dgm:spPr/>
    </dgm:pt>
    <dgm:pt modelId="{FBE8DEBD-72AE-4D8C-AF17-6B24EBF2CC2A}" type="pres">
      <dgm:prSet presAssocID="{2A197B82-3690-45DA-BF36-E2C94293E144}" presName="hierChild2" presStyleCnt="0"/>
      <dgm:spPr/>
    </dgm:pt>
    <dgm:pt modelId="{1FFB8026-AD33-44FB-AC17-252911A7CF75}" type="pres">
      <dgm:prSet presAssocID="{1F151024-B3A8-4FD4-A835-0A1AA4587D49}" presName="Name19" presStyleLbl="parChTrans1D2" presStyleIdx="0" presStyleCnt="3"/>
      <dgm:spPr/>
    </dgm:pt>
    <dgm:pt modelId="{3845A56B-5CA2-45FB-A51A-77A6669EE595}" type="pres">
      <dgm:prSet presAssocID="{948F4086-A613-4E98-96D6-CFA57FDC2764}" presName="Name21" presStyleCnt="0"/>
      <dgm:spPr/>
    </dgm:pt>
    <dgm:pt modelId="{F3B5AEB3-3A38-4A6E-AFF0-C1FE31AC2F5B}" type="pres">
      <dgm:prSet presAssocID="{948F4086-A613-4E98-96D6-CFA57FDC2764}" presName="level2Shape" presStyleLbl="asst1" presStyleIdx="0" presStyleCnt="5" custScaleX="338923" custScaleY="154838" custLinFactX="-22816" custLinFactNeighborX="-100000" custLinFactNeighborY="8166"/>
      <dgm:spPr/>
    </dgm:pt>
    <dgm:pt modelId="{79DC6A67-0238-4E91-982E-CE535730D012}" type="pres">
      <dgm:prSet presAssocID="{948F4086-A613-4E98-96D6-CFA57FDC2764}" presName="hierChild3" presStyleCnt="0"/>
      <dgm:spPr/>
    </dgm:pt>
    <dgm:pt modelId="{736D5FEA-239A-468F-BD65-8244B71FCBA5}" type="pres">
      <dgm:prSet presAssocID="{0E23D012-5BC1-4ED6-AF23-D7A97647ABDA}" presName="Name19" presStyleLbl="parChTrans1D3" presStyleIdx="0" presStyleCnt="4"/>
      <dgm:spPr/>
    </dgm:pt>
    <dgm:pt modelId="{A9E7F9E3-5844-4240-BB96-9D2B81F18EE1}" type="pres">
      <dgm:prSet presAssocID="{6C13A48D-CA05-452A-8084-BD4BF3634CFF}" presName="Name21" presStyleCnt="0"/>
      <dgm:spPr/>
    </dgm:pt>
    <dgm:pt modelId="{0381D304-CE50-4476-9102-240498AB3821}" type="pres">
      <dgm:prSet presAssocID="{6C13A48D-CA05-452A-8084-BD4BF3634CFF}" presName="level2Shape" presStyleLbl="asst1" presStyleIdx="1" presStyleCnt="5" custScaleX="185047" custScaleY="143576" custLinFactX="27958" custLinFactNeighborX="100000" custLinFactNeighborY="10659"/>
      <dgm:spPr/>
    </dgm:pt>
    <dgm:pt modelId="{E0F1EF27-43F8-4877-9DEA-F64464CBBE4F}" type="pres">
      <dgm:prSet presAssocID="{6C13A48D-CA05-452A-8084-BD4BF3634CFF}" presName="hierChild3" presStyleCnt="0"/>
      <dgm:spPr/>
    </dgm:pt>
    <dgm:pt modelId="{E8ADEA1E-5D34-408F-A8CE-A8E9AF4D8492}" type="pres">
      <dgm:prSet presAssocID="{5E25CB69-A5CF-4432-B747-0186ACFE4069}" presName="Name19" presStyleLbl="parChTrans1D3" presStyleIdx="1" presStyleCnt="4"/>
      <dgm:spPr/>
    </dgm:pt>
    <dgm:pt modelId="{30EFCDF0-288A-4663-95B5-E13FF128D61B}" type="pres">
      <dgm:prSet presAssocID="{4CA88ECD-0456-4B08-B54D-8BDB022B2160}" presName="Name21" presStyleCnt="0"/>
      <dgm:spPr/>
    </dgm:pt>
    <dgm:pt modelId="{DF36FF59-7D7D-4767-A3DC-F6213889B36D}" type="pres">
      <dgm:prSet presAssocID="{4CA88ECD-0456-4B08-B54D-8BDB022B2160}" presName="level2Shape" presStyleLbl="asst1" presStyleIdx="2" presStyleCnt="5" custScaleX="185047" custScaleY="143576" custLinFactX="27958" custLinFactNeighborX="100000" custLinFactNeighborY="10659"/>
      <dgm:spPr/>
    </dgm:pt>
    <dgm:pt modelId="{C0F9B280-9193-479A-B2C4-B09EEDBFF4EA}" type="pres">
      <dgm:prSet presAssocID="{4CA88ECD-0456-4B08-B54D-8BDB022B2160}" presName="hierChild3" presStyleCnt="0"/>
      <dgm:spPr/>
    </dgm:pt>
    <dgm:pt modelId="{5F810809-826D-47DF-ADC5-34BA112F95E5}" type="pres">
      <dgm:prSet presAssocID="{58365DDE-BE6A-4AE5-AB50-87F825DC5F60}" presName="Name19" presStyleLbl="parChTrans1D3" presStyleIdx="2" presStyleCnt="4"/>
      <dgm:spPr/>
    </dgm:pt>
    <dgm:pt modelId="{5809AEBA-6386-40CA-8762-F77E5EB0D636}" type="pres">
      <dgm:prSet presAssocID="{58E0F2C6-9BD8-41A1-BEEA-74F292ADC34F}" presName="Name21" presStyleCnt="0"/>
      <dgm:spPr/>
    </dgm:pt>
    <dgm:pt modelId="{6094DAD7-C749-4E40-A6D5-154516F5A687}" type="pres">
      <dgm:prSet presAssocID="{58E0F2C6-9BD8-41A1-BEEA-74F292ADC34F}" presName="level2Shape" presStyleLbl="asst1" presStyleIdx="3" presStyleCnt="5" custScaleX="185047" custScaleY="143576" custLinFactX="27958" custLinFactNeighborX="100000" custLinFactNeighborY="10659"/>
      <dgm:spPr/>
    </dgm:pt>
    <dgm:pt modelId="{A90E9930-582A-4D69-B25D-C27C824FE2A4}" type="pres">
      <dgm:prSet presAssocID="{58E0F2C6-9BD8-41A1-BEEA-74F292ADC34F}" presName="hierChild3" presStyleCnt="0"/>
      <dgm:spPr/>
    </dgm:pt>
    <dgm:pt modelId="{393C9DDC-61C9-4004-A0C9-9257A2FF9C02}" type="pres">
      <dgm:prSet presAssocID="{3EF3A4D6-F313-4A08-91B5-1A7A54FDEFD1}" presName="Name19" presStyleLbl="parChTrans1D3" presStyleIdx="3" presStyleCnt="4"/>
      <dgm:spPr/>
    </dgm:pt>
    <dgm:pt modelId="{6152DE8C-7134-4078-A8FE-7622EC50CFA6}" type="pres">
      <dgm:prSet presAssocID="{1D69646F-EB86-456E-B82F-E099CEBE4C37}" presName="Name21" presStyleCnt="0"/>
      <dgm:spPr/>
    </dgm:pt>
    <dgm:pt modelId="{C2CC834D-A1E4-41CF-BA39-0184B2C573E0}" type="pres">
      <dgm:prSet presAssocID="{1D69646F-EB86-456E-B82F-E099CEBE4C37}" presName="level2Shape" presStyleLbl="asst1" presStyleIdx="4" presStyleCnt="5" custScaleX="185047" custScaleY="143576" custLinFactX="27958" custLinFactNeighborX="100000" custLinFactNeighborY="10659"/>
      <dgm:spPr/>
    </dgm:pt>
    <dgm:pt modelId="{B6B6C428-DF01-46F9-84B8-91CD79B68E7B}" type="pres">
      <dgm:prSet presAssocID="{1D69646F-EB86-456E-B82F-E099CEBE4C37}" presName="hierChild3" presStyleCnt="0"/>
      <dgm:spPr/>
    </dgm:pt>
    <dgm:pt modelId="{40707CD7-854B-4726-BDEE-B35AE5A5F2F4}" type="pres">
      <dgm:prSet presAssocID="{43C2C614-3404-4500-BD29-C625684B938C}" presName="Name19" presStyleLbl="parChTrans1D2" presStyleIdx="1" presStyleCnt="3"/>
      <dgm:spPr/>
    </dgm:pt>
    <dgm:pt modelId="{81215DE6-D26E-4388-9F34-4D49A6ECDFBA}" type="pres">
      <dgm:prSet presAssocID="{14FA4792-479B-4D09-9ED1-E7B4228E6315}" presName="Name21" presStyleCnt="0"/>
      <dgm:spPr/>
    </dgm:pt>
    <dgm:pt modelId="{213971AA-B921-4E7C-9AFA-AEECAD49A56F}" type="pres">
      <dgm:prSet presAssocID="{14FA4792-479B-4D09-9ED1-E7B4228E6315}" presName="level2Shape" presStyleLbl="node2" presStyleIdx="0" presStyleCnt="2" custScaleX="338923" custScaleY="154838" custLinFactX="-22816" custLinFactNeighborX="-100000" custLinFactNeighborY="8166"/>
      <dgm:spPr/>
    </dgm:pt>
    <dgm:pt modelId="{F3E8FE7A-9CCD-4CF8-8BAB-A3B646590612}" type="pres">
      <dgm:prSet presAssocID="{14FA4792-479B-4D09-9ED1-E7B4228E6315}" presName="hierChild3" presStyleCnt="0"/>
      <dgm:spPr/>
    </dgm:pt>
    <dgm:pt modelId="{6A7867F4-D774-4ECD-8AD6-F637D328DDA3}" type="pres">
      <dgm:prSet presAssocID="{992B2DB0-2066-4405-852C-5CF869CE5E52}" presName="Name19" presStyleLbl="parChTrans1D2" presStyleIdx="2" presStyleCnt="3"/>
      <dgm:spPr/>
    </dgm:pt>
    <dgm:pt modelId="{D1C4B6F1-556F-40A4-B865-1D780979B134}" type="pres">
      <dgm:prSet presAssocID="{7FD0BE2A-4EB0-4D28-B10C-100CF3EA5489}" presName="Name21" presStyleCnt="0"/>
      <dgm:spPr/>
    </dgm:pt>
    <dgm:pt modelId="{7C7046FB-039C-4F6C-8B73-ED991C79B132}" type="pres">
      <dgm:prSet presAssocID="{7FD0BE2A-4EB0-4D28-B10C-100CF3EA5489}" presName="level2Shape" presStyleLbl="node2" presStyleIdx="1" presStyleCnt="2" custScaleX="338923" custScaleY="154838" custLinFactX="-22816" custLinFactNeighborX="-100000" custLinFactNeighborY="8166"/>
      <dgm:spPr/>
    </dgm:pt>
    <dgm:pt modelId="{4C9A257E-F00E-4D43-966F-9C661846CEB0}" type="pres">
      <dgm:prSet presAssocID="{7FD0BE2A-4EB0-4D28-B10C-100CF3EA5489}" presName="hierChild3" presStyleCnt="0"/>
      <dgm:spPr/>
    </dgm:pt>
    <dgm:pt modelId="{ECA703FC-91AE-472A-962B-11BA711A79CF}" type="pres">
      <dgm:prSet presAssocID="{B01F3747-4767-472B-9071-E56946C29B8D}" presName="bgShapesFlow" presStyleCnt="0"/>
      <dgm:spPr/>
    </dgm:pt>
  </dgm:ptLst>
  <dgm:cxnLst>
    <dgm:cxn modelId="{D437CE1B-BE88-4D3B-AF4C-2E733C2AC157}" type="presOf" srcId="{992B2DB0-2066-4405-852C-5CF869CE5E52}" destId="{6A7867F4-D774-4ECD-8AD6-F637D328DDA3}" srcOrd="0" destOrd="0" presId="urn:microsoft.com/office/officeart/2005/8/layout/hierarchy6"/>
    <dgm:cxn modelId="{E5594822-4846-48E7-826E-E9B6DBA8B577}" type="presOf" srcId="{14FA4792-479B-4D09-9ED1-E7B4228E6315}" destId="{213971AA-B921-4E7C-9AFA-AEECAD49A56F}" srcOrd="0" destOrd="0" presId="urn:microsoft.com/office/officeart/2005/8/layout/hierarchy6"/>
    <dgm:cxn modelId="{B7369737-E979-4001-8D70-E71C6AC4C926}" type="presOf" srcId="{4CA88ECD-0456-4B08-B54D-8BDB022B2160}" destId="{DF36FF59-7D7D-4767-A3DC-F6213889B36D}" srcOrd="0" destOrd="0" presId="urn:microsoft.com/office/officeart/2005/8/layout/hierarchy6"/>
    <dgm:cxn modelId="{8A79023B-8583-48FA-92A3-0AC6CE714C6C}" type="presOf" srcId="{2A197B82-3690-45DA-BF36-E2C94293E144}" destId="{0F1D2712-EFCC-4AB7-823B-A4C9EC57DD12}" srcOrd="0" destOrd="0" presId="urn:microsoft.com/office/officeart/2005/8/layout/hierarchy6"/>
    <dgm:cxn modelId="{28110047-F759-46D7-901E-99C310A58841}" srcId="{B01F3747-4767-472B-9071-E56946C29B8D}" destId="{2A197B82-3690-45DA-BF36-E2C94293E144}" srcOrd="0" destOrd="0" parTransId="{3A2A0903-38FC-4594-86D4-824B0F222D1A}" sibTransId="{D99E5DF8-386C-45E4-99E2-F3EC1F6663E1}"/>
    <dgm:cxn modelId="{9B754675-3E47-4D50-B661-8E7071E43738}" type="presOf" srcId="{43C2C614-3404-4500-BD29-C625684B938C}" destId="{40707CD7-854B-4726-BDEE-B35AE5A5F2F4}" srcOrd="0" destOrd="0" presId="urn:microsoft.com/office/officeart/2005/8/layout/hierarchy6"/>
    <dgm:cxn modelId="{ACF8FE79-E724-4390-849F-DBA272EB44DC}" srcId="{948F4086-A613-4E98-96D6-CFA57FDC2764}" destId="{1D69646F-EB86-456E-B82F-E099CEBE4C37}" srcOrd="3" destOrd="0" parTransId="{3EF3A4D6-F313-4A08-91B5-1A7A54FDEFD1}" sibTransId="{AB84B4C1-E77E-40B9-9B49-E0FBCE2D96EA}"/>
    <dgm:cxn modelId="{DE93CC81-0C67-4491-8B91-85523A9D310F}" type="presOf" srcId="{58E0F2C6-9BD8-41A1-BEEA-74F292ADC34F}" destId="{6094DAD7-C749-4E40-A6D5-154516F5A687}" srcOrd="0" destOrd="0" presId="urn:microsoft.com/office/officeart/2005/8/layout/hierarchy6"/>
    <dgm:cxn modelId="{3E11B084-6739-4C85-B744-58A952E4D10D}" srcId="{2A197B82-3690-45DA-BF36-E2C94293E144}" destId="{7FD0BE2A-4EB0-4D28-B10C-100CF3EA5489}" srcOrd="2" destOrd="0" parTransId="{992B2DB0-2066-4405-852C-5CF869CE5E52}" sibTransId="{7AC6BB7A-471A-4C2B-B0D8-C9D9FE544B43}"/>
    <dgm:cxn modelId="{0D374FA1-0738-427C-AF15-00A6C243A92C}" srcId="{948F4086-A613-4E98-96D6-CFA57FDC2764}" destId="{4CA88ECD-0456-4B08-B54D-8BDB022B2160}" srcOrd="1" destOrd="0" parTransId="{5E25CB69-A5CF-4432-B747-0186ACFE4069}" sibTransId="{1858DB2E-634D-40AD-91B5-7E22A8F57A95}"/>
    <dgm:cxn modelId="{DC64ADA3-9621-4CCE-940D-25EFB136512D}" type="presOf" srcId="{1D69646F-EB86-456E-B82F-E099CEBE4C37}" destId="{C2CC834D-A1E4-41CF-BA39-0184B2C573E0}" srcOrd="0" destOrd="0" presId="urn:microsoft.com/office/officeart/2005/8/layout/hierarchy6"/>
    <dgm:cxn modelId="{AEBA5BA6-9125-4EAA-B44E-4F69DA6950FE}" srcId="{2A197B82-3690-45DA-BF36-E2C94293E144}" destId="{14FA4792-479B-4D09-9ED1-E7B4228E6315}" srcOrd="1" destOrd="0" parTransId="{43C2C614-3404-4500-BD29-C625684B938C}" sibTransId="{487B2D7D-0E8C-467C-AC30-597F2FAA8364}"/>
    <dgm:cxn modelId="{3FFC0FBF-FD43-4E72-9918-C86B634B355C}" type="presOf" srcId="{3EF3A4D6-F313-4A08-91B5-1A7A54FDEFD1}" destId="{393C9DDC-61C9-4004-A0C9-9257A2FF9C02}" srcOrd="0" destOrd="0" presId="urn:microsoft.com/office/officeart/2005/8/layout/hierarchy6"/>
    <dgm:cxn modelId="{504348C1-B993-4BE4-A700-F0B4C97AD947}" type="presOf" srcId="{6C13A48D-CA05-452A-8084-BD4BF3634CFF}" destId="{0381D304-CE50-4476-9102-240498AB3821}" srcOrd="0" destOrd="0" presId="urn:microsoft.com/office/officeart/2005/8/layout/hierarchy6"/>
    <dgm:cxn modelId="{F07F45C6-DE56-4A13-9AE4-4BEE46F553A2}" srcId="{2A197B82-3690-45DA-BF36-E2C94293E144}" destId="{948F4086-A613-4E98-96D6-CFA57FDC2764}" srcOrd="0" destOrd="0" parTransId="{1F151024-B3A8-4FD4-A835-0A1AA4587D49}" sibTransId="{A8C76BC4-0CCA-4995-8DB3-2B4643B2736E}"/>
    <dgm:cxn modelId="{0F5D12C7-918B-4BF1-8337-0430C8BD6BAA}" type="presOf" srcId="{B01F3747-4767-472B-9071-E56946C29B8D}" destId="{84CFABEA-2EC2-4B4A-B7E2-0DDA1CC9C8E3}" srcOrd="0" destOrd="0" presId="urn:microsoft.com/office/officeart/2005/8/layout/hierarchy6"/>
    <dgm:cxn modelId="{ABED34D0-7078-4C75-B6F0-DDDAF034ABB9}" type="presOf" srcId="{5E25CB69-A5CF-4432-B747-0186ACFE4069}" destId="{E8ADEA1E-5D34-408F-A8CE-A8E9AF4D8492}" srcOrd="0" destOrd="0" presId="urn:microsoft.com/office/officeart/2005/8/layout/hierarchy6"/>
    <dgm:cxn modelId="{9B348BDA-71C3-4CE7-92B0-4F302194C790}" type="presOf" srcId="{948F4086-A613-4E98-96D6-CFA57FDC2764}" destId="{F3B5AEB3-3A38-4A6E-AFF0-C1FE31AC2F5B}" srcOrd="0" destOrd="0" presId="urn:microsoft.com/office/officeart/2005/8/layout/hierarchy6"/>
    <dgm:cxn modelId="{880024E6-D8D9-4BDA-89A6-2CFEB3F6B9E2}" srcId="{948F4086-A613-4E98-96D6-CFA57FDC2764}" destId="{58E0F2C6-9BD8-41A1-BEEA-74F292ADC34F}" srcOrd="2" destOrd="0" parTransId="{58365DDE-BE6A-4AE5-AB50-87F825DC5F60}" sibTransId="{D21332BF-C2BF-4378-BBCE-9FA3B0F46582}"/>
    <dgm:cxn modelId="{ED2DE8F0-0B99-49FF-B845-F964181C4A75}" type="presOf" srcId="{1F151024-B3A8-4FD4-A835-0A1AA4587D49}" destId="{1FFB8026-AD33-44FB-AC17-252911A7CF75}" srcOrd="0" destOrd="0" presId="urn:microsoft.com/office/officeart/2005/8/layout/hierarchy6"/>
    <dgm:cxn modelId="{B1151BF3-A0EB-4974-BDBD-C85F3D126BAD}" type="presOf" srcId="{7FD0BE2A-4EB0-4D28-B10C-100CF3EA5489}" destId="{7C7046FB-039C-4F6C-8B73-ED991C79B132}" srcOrd="0" destOrd="0" presId="urn:microsoft.com/office/officeart/2005/8/layout/hierarchy6"/>
    <dgm:cxn modelId="{0A068CF9-8CEF-4B1B-B1DC-F33C9F3BBF77}" type="presOf" srcId="{58365DDE-BE6A-4AE5-AB50-87F825DC5F60}" destId="{5F810809-826D-47DF-ADC5-34BA112F95E5}" srcOrd="0" destOrd="0" presId="urn:microsoft.com/office/officeart/2005/8/layout/hierarchy6"/>
    <dgm:cxn modelId="{4FB03EFC-BAF0-4734-8441-9C4B06E04480}" type="presOf" srcId="{0E23D012-5BC1-4ED6-AF23-D7A97647ABDA}" destId="{736D5FEA-239A-468F-BD65-8244B71FCBA5}" srcOrd="0" destOrd="0" presId="urn:microsoft.com/office/officeart/2005/8/layout/hierarchy6"/>
    <dgm:cxn modelId="{78A399FD-DBF9-48D6-AD06-FC98C4A318B9}" srcId="{948F4086-A613-4E98-96D6-CFA57FDC2764}" destId="{6C13A48D-CA05-452A-8084-BD4BF3634CFF}" srcOrd="0" destOrd="0" parTransId="{0E23D012-5BC1-4ED6-AF23-D7A97647ABDA}" sibTransId="{1EC839DE-7F29-4E00-81E3-ED391C539622}"/>
    <dgm:cxn modelId="{039ABAFE-D52B-4E60-A3D1-CD867901D02C}" type="presParOf" srcId="{84CFABEA-2EC2-4B4A-B7E2-0DDA1CC9C8E3}" destId="{C484B675-CDAF-44A8-8EB9-834C7228BB15}" srcOrd="0" destOrd="0" presId="urn:microsoft.com/office/officeart/2005/8/layout/hierarchy6"/>
    <dgm:cxn modelId="{8127E6FC-48B5-4847-A426-7CA1C8D01B00}" type="presParOf" srcId="{C484B675-CDAF-44A8-8EB9-834C7228BB15}" destId="{D77A0C49-6D76-4934-BC0E-DA0F5170FE4A}" srcOrd="0" destOrd="0" presId="urn:microsoft.com/office/officeart/2005/8/layout/hierarchy6"/>
    <dgm:cxn modelId="{828625D8-2102-400B-A049-DB68F4FBA1D8}" type="presParOf" srcId="{D77A0C49-6D76-4934-BC0E-DA0F5170FE4A}" destId="{D36019EF-4A56-4E85-8128-A64D58E428FC}" srcOrd="0" destOrd="0" presId="urn:microsoft.com/office/officeart/2005/8/layout/hierarchy6"/>
    <dgm:cxn modelId="{E6882461-63F3-49BF-86FE-CCA6078CDADC}" type="presParOf" srcId="{D36019EF-4A56-4E85-8128-A64D58E428FC}" destId="{0F1D2712-EFCC-4AB7-823B-A4C9EC57DD12}" srcOrd="0" destOrd="0" presId="urn:microsoft.com/office/officeart/2005/8/layout/hierarchy6"/>
    <dgm:cxn modelId="{A459047A-4BF6-451F-9CC7-8F3C718EB137}" type="presParOf" srcId="{D36019EF-4A56-4E85-8128-A64D58E428FC}" destId="{FBE8DEBD-72AE-4D8C-AF17-6B24EBF2CC2A}" srcOrd="1" destOrd="0" presId="urn:microsoft.com/office/officeart/2005/8/layout/hierarchy6"/>
    <dgm:cxn modelId="{DC8CE191-4C1E-4385-9510-E4951BA711D0}" type="presParOf" srcId="{FBE8DEBD-72AE-4D8C-AF17-6B24EBF2CC2A}" destId="{1FFB8026-AD33-44FB-AC17-252911A7CF75}" srcOrd="0" destOrd="0" presId="urn:microsoft.com/office/officeart/2005/8/layout/hierarchy6"/>
    <dgm:cxn modelId="{DBE7A240-A9F5-479C-AF18-00C774C05647}" type="presParOf" srcId="{FBE8DEBD-72AE-4D8C-AF17-6B24EBF2CC2A}" destId="{3845A56B-5CA2-45FB-A51A-77A6669EE595}" srcOrd="1" destOrd="0" presId="urn:microsoft.com/office/officeart/2005/8/layout/hierarchy6"/>
    <dgm:cxn modelId="{50DC0535-1CCB-4CF6-8B43-0BD5B7F7EB71}" type="presParOf" srcId="{3845A56B-5CA2-45FB-A51A-77A6669EE595}" destId="{F3B5AEB3-3A38-4A6E-AFF0-C1FE31AC2F5B}" srcOrd="0" destOrd="0" presId="urn:microsoft.com/office/officeart/2005/8/layout/hierarchy6"/>
    <dgm:cxn modelId="{8EC09823-0523-4FCA-9F24-2A751337D0A3}" type="presParOf" srcId="{3845A56B-5CA2-45FB-A51A-77A6669EE595}" destId="{79DC6A67-0238-4E91-982E-CE535730D012}" srcOrd="1" destOrd="0" presId="urn:microsoft.com/office/officeart/2005/8/layout/hierarchy6"/>
    <dgm:cxn modelId="{4882E998-B13A-4700-AB86-A2CDC0FDEE4F}" type="presParOf" srcId="{79DC6A67-0238-4E91-982E-CE535730D012}" destId="{736D5FEA-239A-468F-BD65-8244B71FCBA5}" srcOrd="0" destOrd="0" presId="urn:microsoft.com/office/officeart/2005/8/layout/hierarchy6"/>
    <dgm:cxn modelId="{1AE9ED64-52EB-47BB-BE59-334597774FBB}" type="presParOf" srcId="{79DC6A67-0238-4E91-982E-CE535730D012}" destId="{A9E7F9E3-5844-4240-BB96-9D2B81F18EE1}" srcOrd="1" destOrd="0" presId="urn:microsoft.com/office/officeart/2005/8/layout/hierarchy6"/>
    <dgm:cxn modelId="{760AB05A-5A4D-4955-8DE2-92127274BD86}" type="presParOf" srcId="{A9E7F9E3-5844-4240-BB96-9D2B81F18EE1}" destId="{0381D304-CE50-4476-9102-240498AB3821}" srcOrd="0" destOrd="0" presId="urn:microsoft.com/office/officeart/2005/8/layout/hierarchy6"/>
    <dgm:cxn modelId="{8CDCC868-B2D3-4163-9EB6-5FC2AA329AAF}" type="presParOf" srcId="{A9E7F9E3-5844-4240-BB96-9D2B81F18EE1}" destId="{E0F1EF27-43F8-4877-9DEA-F64464CBBE4F}" srcOrd="1" destOrd="0" presId="urn:microsoft.com/office/officeart/2005/8/layout/hierarchy6"/>
    <dgm:cxn modelId="{8B45256E-FDF9-437B-B204-3DDAE6E1C718}" type="presParOf" srcId="{79DC6A67-0238-4E91-982E-CE535730D012}" destId="{E8ADEA1E-5D34-408F-A8CE-A8E9AF4D8492}" srcOrd="2" destOrd="0" presId="urn:microsoft.com/office/officeart/2005/8/layout/hierarchy6"/>
    <dgm:cxn modelId="{BEB9860E-AE7D-434D-BE38-969B3018AACF}" type="presParOf" srcId="{79DC6A67-0238-4E91-982E-CE535730D012}" destId="{30EFCDF0-288A-4663-95B5-E13FF128D61B}" srcOrd="3" destOrd="0" presId="urn:microsoft.com/office/officeart/2005/8/layout/hierarchy6"/>
    <dgm:cxn modelId="{259AAADB-B92A-470D-8CEC-43C6F5064273}" type="presParOf" srcId="{30EFCDF0-288A-4663-95B5-E13FF128D61B}" destId="{DF36FF59-7D7D-4767-A3DC-F6213889B36D}" srcOrd="0" destOrd="0" presId="urn:microsoft.com/office/officeart/2005/8/layout/hierarchy6"/>
    <dgm:cxn modelId="{96269558-8F4A-48C5-862F-1FE19CC9BBBF}" type="presParOf" srcId="{30EFCDF0-288A-4663-95B5-E13FF128D61B}" destId="{C0F9B280-9193-479A-B2C4-B09EEDBFF4EA}" srcOrd="1" destOrd="0" presId="urn:microsoft.com/office/officeart/2005/8/layout/hierarchy6"/>
    <dgm:cxn modelId="{5E210732-63C9-4A58-BB77-BA9555B27E12}" type="presParOf" srcId="{79DC6A67-0238-4E91-982E-CE535730D012}" destId="{5F810809-826D-47DF-ADC5-34BA112F95E5}" srcOrd="4" destOrd="0" presId="urn:microsoft.com/office/officeart/2005/8/layout/hierarchy6"/>
    <dgm:cxn modelId="{A3CC3E70-3A17-40BE-B366-7E1E13D7F870}" type="presParOf" srcId="{79DC6A67-0238-4E91-982E-CE535730D012}" destId="{5809AEBA-6386-40CA-8762-F77E5EB0D636}" srcOrd="5" destOrd="0" presId="urn:microsoft.com/office/officeart/2005/8/layout/hierarchy6"/>
    <dgm:cxn modelId="{E0989028-C003-4BC5-AB7B-68C933D18731}" type="presParOf" srcId="{5809AEBA-6386-40CA-8762-F77E5EB0D636}" destId="{6094DAD7-C749-4E40-A6D5-154516F5A687}" srcOrd="0" destOrd="0" presId="urn:microsoft.com/office/officeart/2005/8/layout/hierarchy6"/>
    <dgm:cxn modelId="{C4027651-0D97-48E9-AC93-3DB25757E145}" type="presParOf" srcId="{5809AEBA-6386-40CA-8762-F77E5EB0D636}" destId="{A90E9930-582A-4D69-B25D-C27C824FE2A4}" srcOrd="1" destOrd="0" presId="urn:microsoft.com/office/officeart/2005/8/layout/hierarchy6"/>
    <dgm:cxn modelId="{3B11EDE1-E3E9-467A-B39B-B680B186EF70}" type="presParOf" srcId="{79DC6A67-0238-4E91-982E-CE535730D012}" destId="{393C9DDC-61C9-4004-A0C9-9257A2FF9C02}" srcOrd="6" destOrd="0" presId="urn:microsoft.com/office/officeart/2005/8/layout/hierarchy6"/>
    <dgm:cxn modelId="{2AA42F92-1DD6-4613-B2D9-9D96C5A80E8E}" type="presParOf" srcId="{79DC6A67-0238-4E91-982E-CE535730D012}" destId="{6152DE8C-7134-4078-A8FE-7622EC50CFA6}" srcOrd="7" destOrd="0" presId="urn:microsoft.com/office/officeart/2005/8/layout/hierarchy6"/>
    <dgm:cxn modelId="{24BF2FC7-575C-4B82-90CA-BF8788752125}" type="presParOf" srcId="{6152DE8C-7134-4078-A8FE-7622EC50CFA6}" destId="{C2CC834D-A1E4-41CF-BA39-0184B2C573E0}" srcOrd="0" destOrd="0" presId="urn:microsoft.com/office/officeart/2005/8/layout/hierarchy6"/>
    <dgm:cxn modelId="{E182DB38-2A00-4ACC-BEF1-0C574FDCA070}" type="presParOf" srcId="{6152DE8C-7134-4078-A8FE-7622EC50CFA6}" destId="{B6B6C428-DF01-46F9-84B8-91CD79B68E7B}" srcOrd="1" destOrd="0" presId="urn:microsoft.com/office/officeart/2005/8/layout/hierarchy6"/>
    <dgm:cxn modelId="{BDF4DE2F-F05E-401A-91F3-DE01986DD916}" type="presParOf" srcId="{FBE8DEBD-72AE-4D8C-AF17-6B24EBF2CC2A}" destId="{40707CD7-854B-4726-BDEE-B35AE5A5F2F4}" srcOrd="2" destOrd="0" presId="urn:microsoft.com/office/officeart/2005/8/layout/hierarchy6"/>
    <dgm:cxn modelId="{3F218BB5-CDD8-4E80-9DB2-2B58C63283E7}" type="presParOf" srcId="{FBE8DEBD-72AE-4D8C-AF17-6B24EBF2CC2A}" destId="{81215DE6-D26E-4388-9F34-4D49A6ECDFBA}" srcOrd="3" destOrd="0" presId="urn:microsoft.com/office/officeart/2005/8/layout/hierarchy6"/>
    <dgm:cxn modelId="{A6F589B5-4C17-4DF7-B928-FD4DDC0F40E5}" type="presParOf" srcId="{81215DE6-D26E-4388-9F34-4D49A6ECDFBA}" destId="{213971AA-B921-4E7C-9AFA-AEECAD49A56F}" srcOrd="0" destOrd="0" presId="urn:microsoft.com/office/officeart/2005/8/layout/hierarchy6"/>
    <dgm:cxn modelId="{AB543065-6772-4B71-97C8-305118AF843D}" type="presParOf" srcId="{81215DE6-D26E-4388-9F34-4D49A6ECDFBA}" destId="{F3E8FE7A-9CCD-4CF8-8BAB-A3B646590612}" srcOrd="1" destOrd="0" presId="urn:microsoft.com/office/officeart/2005/8/layout/hierarchy6"/>
    <dgm:cxn modelId="{6BD550BF-FEEC-468C-916C-9F806177BF4E}" type="presParOf" srcId="{FBE8DEBD-72AE-4D8C-AF17-6B24EBF2CC2A}" destId="{6A7867F4-D774-4ECD-8AD6-F637D328DDA3}" srcOrd="4" destOrd="0" presId="urn:microsoft.com/office/officeart/2005/8/layout/hierarchy6"/>
    <dgm:cxn modelId="{DB1A4373-F7BE-4435-AE24-6D554EEB956F}" type="presParOf" srcId="{FBE8DEBD-72AE-4D8C-AF17-6B24EBF2CC2A}" destId="{D1C4B6F1-556F-40A4-B865-1D780979B134}" srcOrd="5" destOrd="0" presId="urn:microsoft.com/office/officeart/2005/8/layout/hierarchy6"/>
    <dgm:cxn modelId="{0240F772-B8C7-4412-A556-AD2D343253FD}" type="presParOf" srcId="{D1C4B6F1-556F-40A4-B865-1D780979B134}" destId="{7C7046FB-039C-4F6C-8B73-ED991C79B132}" srcOrd="0" destOrd="0" presId="urn:microsoft.com/office/officeart/2005/8/layout/hierarchy6"/>
    <dgm:cxn modelId="{E9526C32-3BF6-4E6D-BC97-BF996D0E04AB}" type="presParOf" srcId="{D1C4B6F1-556F-40A4-B865-1D780979B134}" destId="{4C9A257E-F00E-4D43-966F-9C661846CEB0}" srcOrd="1" destOrd="0" presId="urn:microsoft.com/office/officeart/2005/8/layout/hierarchy6"/>
    <dgm:cxn modelId="{808D6D3B-3538-45E3-97ED-2B74AD818F4E}" type="presParOf" srcId="{84CFABEA-2EC2-4B4A-B7E2-0DDA1CC9C8E3}" destId="{ECA703FC-91AE-472A-962B-11BA711A79CF}" srcOrd="1" destOrd="0" presId="urn:microsoft.com/office/officeart/2005/8/layout/hierarchy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66894F-785C-4317-8D13-409D844040C8}">
      <dsp:nvSpPr>
        <dsp:cNvPr id="0" name=""/>
        <dsp:cNvSpPr/>
      </dsp:nvSpPr>
      <dsp:spPr>
        <a:xfrm rot="5391017">
          <a:off x="678982" y="735526"/>
          <a:ext cx="1156259" cy="13727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07DB3E6-5451-4DC4-ACF3-A33C26008693}">
      <dsp:nvSpPr>
        <dsp:cNvPr id="0" name=""/>
        <dsp:cNvSpPr/>
      </dsp:nvSpPr>
      <dsp:spPr>
        <a:xfrm>
          <a:off x="0" y="0"/>
          <a:ext cx="3421510" cy="915176"/>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Machine Learning Overview</a:t>
          </a:r>
        </a:p>
      </dsp:txBody>
      <dsp:txXfrm>
        <a:off x="26805" y="26805"/>
        <a:ext cx="3367900" cy="861566"/>
      </dsp:txXfrm>
    </dsp:sp>
    <dsp:sp modelId="{BA893698-8C28-45D6-9E98-E4E452984065}">
      <dsp:nvSpPr>
        <dsp:cNvPr id="0" name=""/>
        <dsp:cNvSpPr/>
      </dsp:nvSpPr>
      <dsp:spPr>
        <a:xfrm rot="5400000">
          <a:off x="689072" y="1888074"/>
          <a:ext cx="1139101" cy="13727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EF6FAC1-EA35-47A1-9FEF-27754CF8121F}">
      <dsp:nvSpPr>
        <dsp:cNvPr id="0" name=""/>
        <dsp:cNvSpPr/>
      </dsp:nvSpPr>
      <dsp:spPr>
        <a:xfrm>
          <a:off x="3021" y="1161124"/>
          <a:ext cx="3421510" cy="915176"/>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The Machine Learning Process</a:t>
          </a:r>
        </a:p>
      </dsp:txBody>
      <dsp:txXfrm>
        <a:off x="29826" y="1187929"/>
        <a:ext cx="3367900" cy="861566"/>
      </dsp:txXfrm>
    </dsp:sp>
    <dsp:sp modelId="{7DBFE30B-F364-4847-B208-7B029144C82A}">
      <dsp:nvSpPr>
        <dsp:cNvPr id="0" name=""/>
        <dsp:cNvSpPr/>
      </dsp:nvSpPr>
      <dsp:spPr>
        <a:xfrm>
          <a:off x="1264084" y="2460059"/>
          <a:ext cx="3913935" cy="13727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9970655-DACB-4195-9F8F-9969C24B2163}">
      <dsp:nvSpPr>
        <dsp:cNvPr id="0" name=""/>
        <dsp:cNvSpPr/>
      </dsp:nvSpPr>
      <dsp:spPr>
        <a:xfrm>
          <a:off x="3021" y="2305095"/>
          <a:ext cx="3421510" cy="915176"/>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Introduction to Classification</a:t>
          </a:r>
        </a:p>
      </dsp:txBody>
      <dsp:txXfrm>
        <a:off x="29826" y="2331900"/>
        <a:ext cx="3367900" cy="861566"/>
      </dsp:txXfrm>
    </dsp:sp>
    <dsp:sp modelId="{D0A7B218-0B2F-4CD5-BF1D-CE8695D69E64}">
      <dsp:nvSpPr>
        <dsp:cNvPr id="0" name=""/>
        <dsp:cNvSpPr/>
      </dsp:nvSpPr>
      <dsp:spPr>
        <a:xfrm rot="16200000">
          <a:off x="4613930" y="1888074"/>
          <a:ext cx="1139101" cy="13727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48373CD-94CB-445F-8DE6-203E80568FA0}">
      <dsp:nvSpPr>
        <dsp:cNvPr id="0" name=""/>
        <dsp:cNvSpPr/>
      </dsp:nvSpPr>
      <dsp:spPr>
        <a:xfrm>
          <a:off x="3927879" y="2305095"/>
          <a:ext cx="3421510" cy="915176"/>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Machine Learning Model Training</a:t>
          </a:r>
        </a:p>
      </dsp:txBody>
      <dsp:txXfrm>
        <a:off x="3954684" y="2331900"/>
        <a:ext cx="3367900" cy="861566"/>
      </dsp:txXfrm>
    </dsp:sp>
    <dsp:sp modelId="{BAFDFA0E-8BE1-49F9-816C-2EC18F068880}">
      <dsp:nvSpPr>
        <dsp:cNvPr id="0" name=""/>
        <dsp:cNvSpPr/>
      </dsp:nvSpPr>
      <dsp:spPr>
        <a:xfrm rot="16200000">
          <a:off x="4613930" y="744103"/>
          <a:ext cx="1139101" cy="13727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FE7860B-A1CE-4DAE-A0D2-5F3076044A95}">
      <dsp:nvSpPr>
        <dsp:cNvPr id="0" name=""/>
        <dsp:cNvSpPr/>
      </dsp:nvSpPr>
      <dsp:spPr>
        <a:xfrm>
          <a:off x="3927879" y="1161124"/>
          <a:ext cx="3421510" cy="915176"/>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Support Vector Machines</a:t>
          </a:r>
        </a:p>
      </dsp:txBody>
      <dsp:txXfrm>
        <a:off x="3954684" y="1187929"/>
        <a:ext cx="3367900" cy="861566"/>
      </dsp:txXfrm>
    </dsp:sp>
    <dsp:sp modelId="{D75D851A-C393-4A71-A1DD-0703D4A1E2A8}">
      <dsp:nvSpPr>
        <dsp:cNvPr id="0" name=""/>
        <dsp:cNvSpPr/>
      </dsp:nvSpPr>
      <dsp:spPr>
        <a:xfrm>
          <a:off x="5188942" y="172117"/>
          <a:ext cx="3913935" cy="13727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B4635BC-B009-44B8-A452-90708C42B613}">
      <dsp:nvSpPr>
        <dsp:cNvPr id="0" name=""/>
        <dsp:cNvSpPr/>
      </dsp:nvSpPr>
      <dsp:spPr>
        <a:xfrm>
          <a:off x="3927879" y="17153"/>
          <a:ext cx="3421510" cy="915176"/>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Decision Trees</a:t>
          </a:r>
        </a:p>
      </dsp:txBody>
      <dsp:txXfrm>
        <a:off x="3954684" y="43958"/>
        <a:ext cx="3367900" cy="861566"/>
      </dsp:txXfrm>
    </dsp:sp>
    <dsp:sp modelId="{F6161CF3-546E-476D-98B6-C7460F16EF9C}">
      <dsp:nvSpPr>
        <dsp:cNvPr id="0" name=""/>
        <dsp:cNvSpPr/>
      </dsp:nvSpPr>
      <dsp:spPr>
        <a:xfrm rot="5400000">
          <a:off x="8538788" y="744103"/>
          <a:ext cx="1139101" cy="13727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21F9444-30CE-4028-9FC8-BCF529DD9505}">
      <dsp:nvSpPr>
        <dsp:cNvPr id="0" name=""/>
        <dsp:cNvSpPr/>
      </dsp:nvSpPr>
      <dsp:spPr>
        <a:xfrm>
          <a:off x="7852737" y="17153"/>
          <a:ext cx="3421510" cy="915176"/>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Ensemble Learning and Random Forests</a:t>
          </a:r>
        </a:p>
      </dsp:txBody>
      <dsp:txXfrm>
        <a:off x="7879542" y="43958"/>
        <a:ext cx="3367900" cy="861566"/>
      </dsp:txXfrm>
    </dsp:sp>
    <dsp:sp modelId="{2218A7BA-2F40-4A84-B59B-889B8A069BA0}">
      <dsp:nvSpPr>
        <dsp:cNvPr id="0" name=""/>
        <dsp:cNvSpPr/>
      </dsp:nvSpPr>
      <dsp:spPr>
        <a:xfrm rot="5400000">
          <a:off x="8538788" y="1888074"/>
          <a:ext cx="1139101" cy="13727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CEA81C2-B38F-43D7-BA4F-B221818EA886}">
      <dsp:nvSpPr>
        <dsp:cNvPr id="0" name=""/>
        <dsp:cNvSpPr/>
      </dsp:nvSpPr>
      <dsp:spPr>
        <a:xfrm>
          <a:off x="7852737" y="1161124"/>
          <a:ext cx="3421510" cy="915176"/>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Unsupervised Learning Techniques</a:t>
          </a:r>
        </a:p>
      </dsp:txBody>
      <dsp:txXfrm>
        <a:off x="7879542" y="1187929"/>
        <a:ext cx="3367900" cy="861566"/>
      </dsp:txXfrm>
    </dsp:sp>
    <dsp:sp modelId="{73FE6F99-BB9B-4930-923B-F642977E0304}">
      <dsp:nvSpPr>
        <dsp:cNvPr id="0" name=""/>
        <dsp:cNvSpPr/>
      </dsp:nvSpPr>
      <dsp:spPr>
        <a:xfrm>
          <a:off x="7852737" y="2305095"/>
          <a:ext cx="3421510" cy="915176"/>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Artificial Neural Networks</a:t>
          </a:r>
        </a:p>
      </dsp:txBody>
      <dsp:txXfrm>
        <a:off x="7879542" y="2331900"/>
        <a:ext cx="3367900" cy="8615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1D2712-EFCC-4AB7-823B-A4C9EC57DD12}">
      <dsp:nvSpPr>
        <dsp:cNvPr id="0" name=""/>
        <dsp:cNvSpPr/>
      </dsp:nvSpPr>
      <dsp:spPr>
        <a:xfrm>
          <a:off x="1697384" y="312178"/>
          <a:ext cx="7882504" cy="1197608"/>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Types of Machine Learning Systems</a:t>
          </a:r>
        </a:p>
      </dsp:txBody>
      <dsp:txXfrm>
        <a:off x="1732461" y="347255"/>
        <a:ext cx="7812350" cy="1127454"/>
      </dsp:txXfrm>
    </dsp:sp>
    <dsp:sp modelId="{1FFB8026-AD33-44FB-AC17-252911A7CF75}">
      <dsp:nvSpPr>
        <dsp:cNvPr id="0" name=""/>
        <dsp:cNvSpPr/>
      </dsp:nvSpPr>
      <dsp:spPr>
        <a:xfrm>
          <a:off x="2494941" y="1509787"/>
          <a:ext cx="3143694" cy="227234"/>
        </a:xfrm>
        <a:custGeom>
          <a:avLst/>
          <a:gdLst/>
          <a:ahLst/>
          <a:cxnLst/>
          <a:rect l="0" t="0" r="0" b="0"/>
          <a:pathLst>
            <a:path>
              <a:moveTo>
                <a:pt x="3143694" y="0"/>
              </a:moveTo>
              <a:lnTo>
                <a:pt x="3143694" y="113617"/>
              </a:lnTo>
              <a:lnTo>
                <a:pt x="0" y="113617"/>
              </a:lnTo>
              <a:lnTo>
                <a:pt x="0" y="227234"/>
              </a:lnTo>
            </a:path>
          </a:pathLst>
        </a:cu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B5AEB3-3A38-4A6E-AFF0-C1FE31AC2F5B}">
      <dsp:nvSpPr>
        <dsp:cNvPr id="0" name=""/>
        <dsp:cNvSpPr/>
      </dsp:nvSpPr>
      <dsp:spPr>
        <a:xfrm>
          <a:off x="1050913" y="1737021"/>
          <a:ext cx="2888056" cy="8796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Supervised/Unsupervised Learning</a:t>
          </a:r>
        </a:p>
      </dsp:txBody>
      <dsp:txXfrm>
        <a:off x="1076676" y="1762784"/>
        <a:ext cx="2836530" cy="828085"/>
      </dsp:txXfrm>
    </dsp:sp>
    <dsp:sp modelId="{736D5FEA-239A-468F-BD65-8244B71FCBA5}">
      <dsp:nvSpPr>
        <dsp:cNvPr id="0" name=""/>
        <dsp:cNvSpPr/>
      </dsp:nvSpPr>
      <dsp:spPr>
        <a:xfrm>
          <a:off x="1883144" y="2616632"/>
          <a:ext cx="611797" cy="241396"/>
        </a:xfrm>
        <a:custGeom>
          <a:avLst/>
          <a:gdLst/>
          <a:ahLst/>
          <a:cxnLst/>
          <a:rect l="0" t="0" r="0" b="0"/>
          <a:pathLst>
            <a:path>
              <a:moveTo>
                <a:pt x="611797" y="0"/>
              </a:moveTo>
              <a:lnTo>
                <a:pt x="611797" y="120698"/>
              </a:lnTo>
              <a:lnTo>
                <a:pt x="0" y="120698"/>
              </a:lnTo>
              <a:lnTo>
                <a:pt x="0" y="241396"/>
              </a:lnTo>
            </a:path>
          </a:pathLst>
        </a:custGeom>
        <a:noFill/>
        <a:ln w="2222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81D304-CE50-4476-9102-240498AB3821}">
      <dsp:nvSpPr>
        <dsp:cNvPr id="0" name=""/>
        <dsp:cNvSpPr/>
      </dsp:nvSpPr>
      <dsp:spPr>
        <a:xfrm>
          <a:off x="1094725" y="2858029"/>
          <a:ext cx="1576836" cy="81563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Supervised learning</a:t>
          </a:r>
        </a:p>
      </dsp:txBody>
      <dsp:txXfrm>
        <a:off x="1118614" y="2881918"/>
        <a:ext cx="1529058" cy="767855"/>
      </dsp:txXfrm>
    </dsp:sp>
    <dsp:sp modelId="{E8ADEA1E-5D34-408F-A8CE-A8E9AF4D8492}">
      <dsp:nvSpPr>
        <dsp:cNvPr id="0" name=""/>
        <dsp:cNvSpPr/>
      </dsp:nvSpPr>
      <dsp:spPr>
        <a:xfrm>
          <a:off x="2494941" y="2616632"/>
          <a:ext cx="1220677" cy="241396"/>
        </a:xfrm>
        <a:custGeom>
          <a:avLst/>
          <a:gdLst/>
          <a:ahLst/>
          <a:cxnLst/>
          <a:rect l="0" t="0" r="0" b="0"/>
          <a:pathLst>
            <a:path>
              <a:moveTo>
                <a:pt x="0" y="0"/>
              </a:moveTo>
              <a:lnTo>
                <a:pt x="0" y="120698"/>
              </a:lnTo>
              <a:lnTo>
                <a:pt x="1220677" y="120698"/>
              </a:lnTo>
              <a:lnTo>
                <a:pt x="1220677" y="241396"/>
              </a:lnTo>
            </a:path>
          </a:pathLst>
        </a:custGeom>
        <a:noFill/>
        <a:ln w="2222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F36FF59-7D7D-4767-A3DC-F6213889B36D}">
      <dsp:nvSpPr>
        <dsp:cNvPr id="0" name=""/>
        <dsp:cNvSpPr/>
      </dsp:nvSpPr>
      <dsp:spPr>
        <a:xfrm>
          <a:off x="2927200" y="2858029"/>
          <a:ext cx="1576836" cy="81563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Unsupervised learning</a:t>
          </a:r>
          <a:endParaRPr lang="en-US" sz="1700" kern="1200" dirty="0"/>
        </a:p>
      </dsp:txBody>
      <dsp:txXfrm>
        <a:off x="2951089" y="2881918"/>
        <a:ext cx="1529058" cy="767855"/>
      </dsp:txXfrm>
    </dsp:sp>
    <dsp:sp modelId="{5F810809-826D-47DF-ADC5-34BA112F95E5}">
      <dsp:nvSpPr>
        <dsp:cNvPr id="0" name=""/>
        <dsp:cNvSpPr/>
      </dsp:nvSpPr>
      <dsp:spPr>
        <a:xfrm>
          <a:off x="2494941" y="2616632"/>
          <a:ext cx="3053151" cy="241396"/>
        </a:xfrm>
        <a:custGeom>
          <a:avLst/>
          <a:gdLst/>
          <a:ahLst/>
          <a:cxnLst/>
          <a:rect l="0" t="0" r="0" b="0"/>
          <a:pathLst>
            <a:path>
              <a:moveTo>
                <a:pt x="0" y="0"/>
              </a:moveTo>
              <a:lnTo>
                <a:pt x="0" y="120698"/>
              </a:lnTo>
              <a:lnTo>
                <a:pt x="3053151" y="120698"/>
              </a:lnTo>
              <a:lnTo>
                <a:pt x="3053151" y="241396"/>
              </a:lnTo>
            </a:path>
          </a:pathLst>
        </a:custGeom>
        <a:noFill/>
        <a:ln w="2222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94DAD7-C749-4E40-A6D5-154516F5A687}">
      <dsp:nvSpPr>
        <dsp:cNvPr id="0" name=""/>
        <dsp:cNvSpPr/>
      </dsp:nvSpPr>
      <dsp:spPr>
        <a:xfrm>
          <a:off x="4759675" y="2858029"/>
          <a:ext cx="1576836" cy="81563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err="1"/>
            <a:t>Semisupervised</a:t>
          </a:r>
          <a:r>
            <a:rPr lang="en-US" sz="1700" kern="1200" dirty="0"/>
            <a:t> learning</a:t>
          </a:r>
        </a:p>
      </dsp:txBody>
      <dsp:txXfrm>
        <a:off x="4783564" y="2881918"/>
        <a:ext cx="1529058" cy="767855"/>
      </dsp:txXfrm>
    </dsp:sp>
    <dsp:sp modelId="{393C9DDC-61C9-4004-A0C9-9257A2FF9C02}">
      <dsp:nvSpPr>
        <dsp:cNvPr id="0" name=""/>
        <dsp:cNvSpPr/>
      </dsp:nvSpPr>
      <dsp:spPr>
        <a:xfrm>
          <a:off x="2494941" y="2616632"/>
          <a:ext cx="4885626" cy="241396"/>
        </a:xfrm>
        <a:custGeom>
          <a:avLst/>
          <a:gdLst/>
          <a:ahLst/>
          <a:cxnLst/>
          <a:rect l="0" t="0" r="0" b="0"/>
          <a:pathLst>
            <a:path>
              <a:moveTo>
                <a:pt x="0" y="0"/>
              </a:moveTo>
              <a:lnTo>
                <a:pt x="0" y="120698"/>
              </a:lnTo>
              <a:lnTo>
                <a:pt x="4885626" y="120698"/>
              </a:lnTo>
              <a:lnTo>
                <a:pt x="4885626" y="241396"/>
              </a:lnTo>
            </a:path>
          </a:pathLst>
        </a:custGeom>
        <a:noFill/>
        <a:ln w="2222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2CC834D-A1E4-41CF-BA39-0184B2C573E0}">
      <dsp:nvSpPr>
        <dsp:cNvPr id="0" name=""/>
        <dsp:cNvSpPr/>
      </dsp:nvSpPr>
      <dsp:spPr>
        <a:xfrm>
          <a:off x="6592150" y="2858029"/>
          <a:ext cx="1576836" cy="81563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Reinforcement Learning</a:t>
          </a:r>
        </a:p>
      </dsp:txBody>
      <dsp:txXfrm>
        <a:off x="6616039" y="2881918"/>
        <a:ext cx="1529058" cy="767855"/>
      </dsp:txXfrm>
    </dsp:sp>
    <dsp:sp modelId="{40707CD7-854B-4726-BDEE-B35AE5A5F2F4}">
      <dsp:nvSpPr>
        <dsp:cNvPr id="0" name=""/>
        <dsp:cNvSpPr/>
      </dsp:nvSpPr>
      <dsp:spPr>
        <a:xfrm>
          <a:off x="5592916" y="1509787"/>
          <a:ext cx="91440" cy="227234"/>
        </a:xfrm>
        <a:custGeom>
          <a:avLst/>
          <a:gdLst/>
          <a:ahLst/>
          <a:cxnLst/>
          <a:rect l="0" t="0" r="0" b="0"/>
          <a:pathLst>
            <a:path>
              <a:moveTo>
                <a:pt x="45720" y="0"/>
              </a:moveTo>
              <a:lnTo>
                <a:pt x="45720" y="227234"/>
              </a:lnTo>
            </a:path>
          </a:pathLst>
        </a:cu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13971AA-B921-4E7C-9AFA-AEECAD49A56F}">
      <dsp:nvSpPr>
        <dsp:cNvPr id="0" name=""/>
        <dsp:cNvSpPr/>
      </dsp:nvSpPr>
      <dsp:spPr>
        <a:xfrm>
          <a:off x="4194608" y="1737021"/>
          <a:ext cx="2888056" cy="8796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Batch and Online Learning</a:t>
          </a:r>
        </a:p>
      </dsp:txBody>
      <dsp:txXfrm>
        <a:off x="4220371" y="1762784"/>
        <a:ext cx="2836530" cy="828085"/>
      </dsp:txXfrm>
    </dsp:sp>
    <dsp:sp modelId="{6A7867F4-D774-4ECD-8AD6-F637D328DDA3}">
      <dsp:nvSpPr>
        <dsp:cNvPr id="0" name=""/>
        <dsp:cNvSpPr/>
      </dsp:nvSpPr>
      <dsp:spPr>
        <a:xfrm>
          <a:off x="5638636" y="1509787"/>
          <a:ext cx="3143694" cy="227234"/>
        </a:xfrm>
        <a:custGeom>
          <a:avLst/>
          <a:gdLst/>
          <a:ahLst/>
          <a:cxnLst/>
          <a:rect l="0" t="0" r="0" b="0"/>
          <a:pathLst>
            <a:path>
              <a:moveTo>
                <a:pt x="0" y="0"/>
              </a:moveTo>
              <a:lnTo>
                <a:pt x="0" y="113617"/>
              </a:lnTo>
              <a:lnTo>
                <a:pt x="3143694" y="113617"/>
              </a:lnTo>
              <a:lnTo>
                <a:pt x="3143694" y="227234"/>
              </a:lnTo>
            </a:path>
          </a:pathLst>
        </a:cu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7046FB-039C-4F6C-8B73-ED991C79B132}">
      <dsp:nvSpPr>
        <dsp:cNvPr id="0" name=""/>
        <dsp:cNvSpPr/>
      </dsp:nvSpPr>
      <dsp:spPr>
        <a:xfrm>
          <a:off x="7338303" y="1737021"/>
          <a:ext cx="2888056" cy="8796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Instance-Based Versus Model-Based Learning</a:t>
          </a:r>
        </a:p>
      </dsp:txBody>
      <dsp:txXfrm>
        <a:off x="7364066" y="1762784"/>
        <a:ext cx="2836530" cy="82808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1D2712-EFCC-4AB7-823B-A4C9EC57DD12}">
      <dsp:nvSpPr>
        <dsp:cNvPr id="0" name=""/>
        <dsp:cNvSpPr/>
      </dsp:nvSpPr>
      <dsp:spPr>
        <a:xfrm>
          <a:off x="1697384" y="312178"/>
          <a:ext cx="7882504" cy="1197608"/>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Types of Machine Learning Systems</a:t>
          </a:r>
        </a:p>
      </dsp:txBody>
      <dsp:txXfrm>
        <a:off x="1732461" y="347255"/>
        <a:ext cx="7812350" cy="1127454"/>
      </dsp:txXfrm>
    </dsp:sp>
    <dsp:sp modelId="{1FFB8026-AD33-44FB-AC17-252911A7CF75}">
      <dsp:nvSpPr>
        <dsp:cNvPr id="0" name=""/>
        <dsp:cNvSpPr/>
      </dsp:nvSpPr>
      <dsp:spPr>
        <a:xfrm>
          <a:off x="2494941" y="1509787"/>
          <a:ext cx="3143694" cy="227234"/>
        </a:xfrm>
        <a:custGeom>
          <a:avLst/>
          <a:gdLst/>
          <a:ahLst/>
          <a:cxnLst/>
          <a:rect l="0" t="0" r="0" b="0"/>
          <a:pathLst>
            <a:path>
              <a:moveTo>
                <a:pt x="3143694" y="0"/>
              </a:moveTo>
              <a:lnTo>
                <a:pt x="3143694" y="113617"/>
              </a:lnTo>
              <a:lnTo>
                <a:pt x="0" y="113617"/>
              </a:lnTo>
              <a:lnTo>
                <a:pt x="0" y="227234"/>
              </a:lnTo>
            </a:path>
          </a:pathLst>
        </a:cu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B5AEB3-3A38-4A6E-AFF0-C1FE31AC2F5B}">
      <dsp:nvSpPr>
        <dsp:cNvPr id="0" name=""/>
        <dsp:cNvSpPr/>
      </dsp:nvSpPr>
      <dsp:spPr>
        <a:xfrm>
          <a:off x="1050913" y="1737021"/>
          <a:ext cx="2888056" cy="8796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Supervised/Unsupervised Learning</a:t>
          </a:r>
        </a:p>
      </dsp:txBody>
      <dsp:txXfrm>
        <a:off x="1076676" y="1762784"/>
        <a:ext cx="2836530" cy="828085"/>
      </dsp:txXfrm>
    </dsp:sp>
    <dsp:sp modelId="{736D5FEA-239A-468F-BD65-8244B71FCBA5}">
      <dsp:nvSpPr>
        <dsp:cNvPr id="0" name=""/>
        <dsp:cNvSpPr/>
      </dsp:nvSpPr>
      <dsp:spPr>
        <a:xfrm>
          <a:off x="1883144" y="2616632"/>
          <a:ext cx="611797" cy="241396"/>
        </a:xfrm>
        <a:custGeom>
          <a:avLst/>
          <a:gdLst/>
          <a:ahLst/>
          <a:cxnLst/>
          <a:rect l="0" t="0" r="0" b="0"/>
          <a:pathLst>
            <a:path>
              <a:moveTo>
                <a:pt x="611797" y="0"/>
              </a:moveTo>
              <a:lnTo>
                <a:pt x="611797" y="120698"/>
              </a:lnTo>
              <a:lnTo>
                <a:pt x="0" y="120698"/>
              </a:lnTo>
              <a:lnTo>
                <a:pt x="0" y="241396"/>
              </a:lnTo>
            </a:path>
          </a:pathLst>
        </a:custGeom>
        <a:noFill/>
        <a:ln w="2222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81D304-CE50-4476-9102-240498AB3821}">
      <dsp:nvSpPr>
        <dsp:cNvPr id="0" name=""/>
        <dsp:cNvSpPr/>
      </dsp:nvSpPr>
      <dsp:spPr>
        <a:xfrm>
          <a:off x="1094725" y="2858029"/>
          <a:ext cx="1576836" cy="81563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Supervised learning</a:t>
          </a:r>
        </a:p>
      </dsp:txBody>
      <dsp:txXfrm>
        <a:off x="1118614" y="2881918"/>
        <a:ext cx="1529058" cy="767855"/>
      </dsp:txXfrm>
    </dsp:sp>
    <dsp:sp modelId="{E8ADEA1E-5D34-408F-A8CE-A8E9AF4D8492}">
      <dsp:nvSpPr>
        <dsp:cNvPr id="0" name=""/>
        <dsp:cNvSpPr/>
      </dsp:nvSpPr>
      <dsp:spPr>
        <a:xfrm>
          <a:off x="2494941" y="2616632"/>
          <a:ext cx="1220677" cy="241396"/>
        </a:xfrm>
        <a:custGeom>
          <a:avLst/>
          <a:gdLst/>
          <a:ahLst/>
          <a:cxnLst/>
          <a:rect l="0" t="0" r="0" b="0"/>
          <a:pathLst>
            <a:path>
              <a:moveTo>
                <a:pt x="0" y="0"/>
              </a:moveTo>
              <a:lnTo>
                <a:pt x="0" y="120698"/>
              </a:lnTo>
              <a:lnTo>
                <a:pt x="1220677" y="120698"/>
              </a:lnTo>
              <a:lnTo>
                <a:pt x="1220677" y="241396"/>
              </a:lnTo>
            </a:path>
          </a:pathLst>
        </a:custGeom>
        <a:noFill/>
        <a:ln w="2222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F36FF59-7D7D-4767-A3DC-F6213889B36D}">
      <dsp:nvSpPr>
        <dsp:cNvPr id="0" name=""/>
        <dsp:cNvSpPr/>
      </dsp:nvSpPr>
      <dsp:spPr>
        <a:xfrm>
          <a:off x="2927200" y="2858029"/>
          <a:ext cx="1576836" cy="81563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Unsupervised learning</a:t>
          </a:r>
          <a:endParaRPr lang="en-US" sz="1700" kern="1200" dirty="0"/>
        </a:p>
      </dsp:txBody>
      <dsp:txXfrm>
        <a:off x="2951089" y="2881918"/>
        <a:ext cx="1529058" cy="767855"/>
      </dsp:txXfrm>
    </dsp:sp>
    <dsp:sp modelId="{5F810809-826D-47DF-ADC5-34BA112F95E5}">
      <dsp:nvSpPr>
        <dsp:cNvPr id="0" name=""/>
        <dsp:cNvSpPr/>
      </dsp:nvSpPr>
      <dsp:spPr>
        <a:xfrm>
          <a:off x="2494941" y="2616632"/>
          <a:ext cx="3053151" cy="241396"/>
        </a:xfrm>
        <a:custGeom>
          <a:avLst/>
          <a:gdLst/>
          <a:ahLst/>
          <a:cxnLst/>
          <a:rect l="0" t="0" r="0" b="0"/>
          <a:pathLst>
            <a:path>
              <a:moveTo>
                <a:pt x="0" y="0"/>
              </a:moveTo>
              <a:lnTo>
                <a:pt x="0" y="120698"/>
              </a:lnTo>
              <a:lnTo>
                <a:pt x="3053151" y="120698"/>
              </a:lnTo>
              <a:lnTo>
                <a:pt x="3053151" y="241396"/>
              </a:lnTo>
            </a:path>
          </a:pathLst>
        </a:custGeom>
        <a:noFill/>
        <a:ln w="2222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94DAD7-C749-4E40-A6D5-154516F5A687}">
      <dsp:nvSpPr>
        <dsp:cNvPr id="0" name=""/>
        <dsp:cNvSpPr/>
      </dsp:nvSpPr>
      <dsp:spPr>
        <a:xfrm>
          <a:off x="4759675" y="2858029"/>
          <a:ext cx="1576836" cy="81563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err="1"/>
            <a:t>Semisupervised</a:t>
          </a:r>
          <a:r>
            <a:rPr lang="en-US" sz="1700" kern="1200" dirty="0"/>
            <a:t> learning</a:t>
          </a:r>
        </a:p>
      </dsp:txBody>
      <dsp:txXfrm>
        <a:off x="4783564" y="2881918"/>
        <a:ext cx="1529058" cy="767855"/>
      </dsp:txXfrm>
    </dsp:sp>
    <dsp:sp modelId="{393C9DDC-61C9-4004-A0C9-9257A2FF9C02}">
      <dsp:nvSpPr>
        <dsp:cNvPr id="0" name=""/>
        <dsp:cNvSpPr/>
      </dsp:nvSpPr>
      <dsp:spPr>
        <a:xfrm>
          <a:off x="2494941" y="2616632"/>
          <a:ext cx="4885626" cy="241396"/>
        </a:xfrm>
        <a:custGeom>
          <a:avLst/>
          <a:gdLst/>
          <a:ahLst/>
          <a:cxnLst/>
          <a:rect l="0" t="0" r="0" b="0"/>
          <a:pathLst>
            <a:path>
              <a:moveTo>
                <a:pt x="0" y="0"/>
              </a:moveTo>
              <a:lnTo>
                <a:pt x="0" y="120698"/>
              </a:lnTo>
              <a:lnTo>
                <a:pt x="4885626" y="120698"/>
              </a:lnTo>
              <a:lnTo>
                <a:pt x="4885626" y="241396"/>
              </a:lnTo>
            </a:path>
          </a:pathLst>
        </a:custGeom>
        <a:noFill/>
        <a:ln w="22225" cap="rnd"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2CC834D-A1E4-41CF-BA39-0184B2C573E0}">
      <dsp:nvSpPr>
        <dsp:cNvPr id="0" name=""/>
        <dsp:cNvSpPr/>
      </dsp:nvSpPr>
      <dsp:spPr>
        <a:xfrm>
          <a:off x="6592150" y="2858029"/>
          <a:ext cx="1576836" cy="81563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Reinforcement Learning</a:t>
          </a:r>
        </a:p>
      </dsp:txBody>
      <dsp:txXfrm>
        <a:off x="6616039" y="2881918"/>
        <a:ext cx="1529058" cy="767855"/>
      </dsp:txXfrm>
    </dsp:sp>
    <dsp:sp modelId="{40707CD7-854B-4726-BDEE-B35AE5A5F2F4}">
      <dsp:nvSpPr>
        <dsp:cNvPr id="0" name=""/>
        <dsp:cNvSpPr/>
      </dsp:nvSpPr>
      <dsp:spPr>
        <a:xfrm>
          <a:off x="5592916" y="1509787"/>
          <a:ext cx="91440" cy="227234"/>
        </a:xfrm>
        <a:custGeom>
          <a:avLst/>
          <a:gdLst/>
          <a:ahLst/>
          <a:cxnLst/>
          <a:rect l="0" t="0" r="0" b="0"/>
          <a:pathLst>
            <a:path>
              <a:moveTo>
                <a:pt x="45720" y="0"/>
              </a:moveTo>
              <a:lnTo>
                <a:pt x="45720" y="227234"/>
              </a:lnTo>
            </a:path>
          </a:pathLst>
        </a:cu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13971AA-B921-4E7C-9AFA-AEECAD49A56F}">
      <dsp:nvSpPr>
        <dsp:cNvPr id="0" name=""/>
        <dsp:cNvSpPr/>
      </dsp:nvSpPr>
      <dsp:spPr>
        <a:xfrm>
          <a:off x="4194608" y="1737021"/>
          <a:ext cx="2888056" cy="8796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Batch and Online Learning</a:t>
          </a:r>
        </a:p>
      </dsp:txBody>
      <dsp:txXfrm>
        <a:off x="4220371" y="1762784"/>
        <a:ext cx="2836530" cy="828085"/>
      </dsp:txXfrm>
    </dsp:sp>
    <dsp:sp modelId="{6A7867F4-D774-4ECD-8AD6-F637D328DDA3}">
      <dsp:nvSpPr>
        <dsp:cNvPr id="0" name=""/>
        <dsp:cNvSpPr/>
      </dsp:nvSpPr>
      <dsp:spPr>
        <a:xfrm>
          <a:off x="5638636" y="1509787"/>
          <a:ext cx="3143694" cy="227234"/>
        </a:xfrm>
        <a:custGeom>
          <a:avLst/>
          <a:gdLst/>
          <a:ahLst/>
          <a:cxnLst/>
          <a:rect l="0" t="0" r="0" b="0"/>
          <a:pathLst>
            <a:path>
              <a:moveTo>
                <a:pt x="0" y="0"/>
              </a:moveTo>
              <a:lnTo>
                <a:pt x="0" y="113617"/>
              </a:lnTo>
              <a:lnTo>
                <a:pt x="3143694" y="113617"/>
              </a:lnTo>
              <a:lnTo>
                <a:pt x="3143694" y="227234"/>
              </a:lnTo>
            </a:path>
          </a:pathLst>
        </a:cu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7046FB-039C-4F6C-8B73-ED991C79B132}">
      <dsp:nvSpPr>
        <dsp:cNvPr id="0" name=""/>
        <dsp:cNvSpPr/>
      </dsp:nvSpPr>
      <dsp:spPr>
        <a:xfrm>
          <a:off x="7338303" y="1737021"/>
          <a:ext cx="2888056" cy="879611"/>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Instance-Based Versus Model-Based Learning</a:t>
          </a:r>
        </a:p>
      </dsp:txBody>
      <dsp:txXfrm>
        <a:off x="7364066" y="1762784"/>
        <a:ext cx="2836530" cy="828085"/>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5/12/2023</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jpeg>
</file>

<file path=ppt/media/image14.jpeg>
</file>

<file path=ppt/media/image15.jpeg>
</file>

<file path=ppt/media/image16.png>
</file>

<file path=ppt/media/image17.jpeg>
</file>

<file path=ppt/media/image18.png>
</file>

<file path=ppt/media/image19.jpeg>
</file>

<file path=ppt/media/image2.png>
</file>

<file path=ppt/media/image20.jpeg>
</file>

<file path=ppt/media/image21.jpeg>
</file>

<file path=ppt/media/image22.jpeg>
</file>

<file path=ppt/media/image23.jpeg>
</file>

<file path=ppt/media/image26.png>
</file>

<file path=ppt/media/image3.png>
</file>

<file path=ppt/media/image35.png>
</file>

<file path=ppt/media/image4.png>
</file>

<file path=ppt/media/image40.jpeg>
</file>

<file path=ppt/media/image41.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5/12/2023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10</a:t>
            </a:fld>
            <a:endParaRPr lang="en-US" dirty="0"/>
          </a:p>
        </p:txBody>
      </p:sp>
    </p:spTree>
    <p:extLst>
      <p:ext uri="{BB962C8B-B14F-4D97-AF65-F5344CB8AC3E}">
        <p14:creationId xmlns:p14="http://schemas.microsoft.com/office/powerpoint/2010/main" val="6322339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11</a:t>
            </a:fld>
            <a:endParaRPr lang="en-US" dirty="0"/>
          </a:p>
        </p:txBody>
      </p:sp>
    </p:spTree>
    <p:extLst>
      <p:ext uri="{BB962C8B-B14F-4D97-AF65-F5344CB8AC3E}">
        <p14:creationId xmlns:p14="http://schemas.microsoft.com/office/powerpoint/2010/main" val="9364595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12</a:t>
            </a:fld>
            <a:endParaRPr lang="en-US" dirty="0"/>
          </a:p>
        </p:txBody>
      </p:sp>
    </p:spTree>
    <p:extLst>
      <p:ext uri="{BB962C8B-B14F-4D97-AF65-F5344CB8AC3E}">
        <p14:creationId xmlns:p14="http://schemas.microsoft.com/office/powerpoint/2010/main" val="3879695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13</a:t>
            </a:fld>
            <a:endParaRPr lang="en-US" dirty="0"/>
          </a:p>
        </p:txBody>
      </p:sp>
    </p:spTree>
    <p:extLst>
      <p:ext uri="{BB962C8B-B14F-4D97-AF65-F5344CB8AC3E}">
        <p14:creationId xmlns:p14="http://schemas.microsoft.com/office/powerpoint/2010/main" val="2236952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14</a:t>
            </a:fld>
            <a:endParaRPr lang="en-US" dirty="0"/>
          </a:p>
        </p:txBody>
      </p:sp>
    </p:spTree>
    <p:extLst>
      <p:ext uri="{BB962C8B-B14F-4D97-AF65-F5344CB8AC3E}">
        <p14:creationId xmlns:p14="http://schemas.microsoft.com/office/powerpoint/2010/main" val="38481976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15</a:t>
            </a:fld>
            <a:endParaRPr lang="en-US" dirty="0"/>
          </a:p>
        </p:txBody>
      </p:sp>
    </p:spTree>
    <p:extLst>
      <p:ext uri="{BB962C8B-B14F-4D97-AF65-F5344CB8AC3E}">
        <p14:creationId xmlns:p14="http://schemas.microsoft.com/office/powerpoint/2010/main" val="730917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16</a:t>
            </a:fld>
            <a:endParaRPr lang="en-US" dirty="0"/>
          </a:p>
        </p:txBody>
      </p:sp>
    </p:spTree>
    <p:extLst>
      <p:ext uri="{BB962C8B-B14F-4D97-AF65-F5344CB8AC3E}">
        <p14:creationId xmlns:p14="http://schemas.microsoft.com/office/powerpoint/2010/main" val="15443788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17</a:t>
            </a:fld>
            <a:endParaRPr lang="en-US" dirty="0"/>
          </a:p>
        </p:txBody>
      </p:sp>
    </p:spTree>
    <p:extLst>
      <p:ext uri="{BB962C8B-B14F-4D97-AF65-F5344CB8AC3E}">
        <p14:creationId xmlns:p14="http://schemas.microsoft.com/office/powerpoint/2010/main" val="1447114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18</a:t>
            </a:fld>
            <a:endParaRPr lang="en-US" dirty="0"/>
          </a:p>
        </p:txBody>
      </p:sp>
    </p:spTree>
    <p:extLst>
      <p:ext uri="{BB962C8B-B14F-4D97-AF65-F5344CB8AC3E}">
        <p14:creationId xmlns:p14="http://schemas.microsoft.com/office/powerpoint/2010/main" val="2226705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19</a:t>
            </a:fld>
            <a:endParaRPr lang="en-US" dirty="0"/>
          </a:p>
        </p:txBody>
      </p:sp>
    </p:spTree>
    <p:extLst>
      <p:ext uri="{BB962C8B-B14F-4D97-AF65-F5344CB8AC3E}">
        <p14:creationId xmlns:p14="http://schemas.microsoft.com/office/powerpoint/2010/main" val="870760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a:t>
            </a:fld>
            <a:endParaRPr lang="en-US" dirty="0"/>
          </a:p>
        </p:txBody>
      </p:sp>
    </p:spTree>
    <p:extLst>
      <p:ext uri="{BB962C8B-B14F-4D97-AF65-F5344CB8AC3E}">
        <p14:creationId xmlns:p14="http://schemas.microsoft.com/office/powerpoint/2010/main" val="12821370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20</a:t>
            </a:fld>
            <a:endParaRPr lang="en-US" dirty="0"/>
          </a:p>
        </p:txBody>
      </p:sp>
    </p:spTree>
    <p:extLst>
      <p:ext uri="{BB962C8B-B14F-4D97-AF65-F5344CB8AC3E}">
        <p14:creationId xmlns:p14="http://schemas.microsoft.com/office/powerpoint/2010/main" val="33943170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For example, your spam filter is a Machine Learning program that can learn to flag</a:t>
            </a:r>
          </a:p>
          <a:p>
            <a:pPr algn="l"/>
            <a:r>
              <a:rPr lang="en-US" sz="1800" b="0" i="0" u="none" strike="noStrike" baseline="0" dirty="0">
                <a:latin typeface="MinionPro-Regular"/>
              </a:rPr>
              <a:t>spam given examples of spam emails (e.g., flagged by users) and examples of regular</a:t>
            </a:r>
          </a:p>
          <a:p>
            <a:pPr algn="l"/>
            <a:r>
              <a:rPr lang="en-US" sz="1800" b="0" i="0" u="none" strike="noStrike" baseline="0" dirty="0">
                <a:latin typeface="MinionPro-Regular"/>
              </a:rPr>
              <a:t>(</a:t>
            </a:r>
            <a:r>
              <a:rPr lang="en-US" sz="1800" b="0" i="0" u="none" strike="noStrike" baseline="0" dirty="0" err="1">
                <a:latin typeface="MinionPro-Regular"/>
              </a:rPr>
              <a:t>nonspam</a:t>
            </a:r>
            <a:r>
              <a:rPr lang="en-US" sz="1800" b="0" i="0" u="none" strike="noStrike" baseline="0" dirty="0">
                <a:latin typeface="MinionPro-Regular"/>
              </a:rPr>
              <a:t>, also called “ham”) emails. The examples that the system uses to learn are</a:t>
            </a:r>
          </a:p>
          <a:p>
            <a:pPr algn="l"/>
            <a:r>
              <a:rPr lang="en-US" sz="1800" b="0" i="0" u="none" strike="noStrike" baseline="0" dirty="0">
                <a:latin typeface="MinionPro-Regular"/>
              </a:rPr>
              <a:t>called the </a:t>
            </a:r>
            <a:r>
              <a:rPr lang="en-US" sz="1800" b="0" i="1" u="none" strike="noStrike" baseline="0" dirty="0">
                <a:latin typeface="MinionPro-It"/>
              </a:rPr>
              <a:t>training set</a:t>
            </a:r>
            <a:r>
              <a:rPr lang="en-US" sz="1800" b="0" i="0" u="none" strike="noStrike" baseline="0" dirty="0">
                <a:latin typeface="MinionPro-Regular"/>
              </a:rPr>
              <a:t>. Each training example is called a </a:t>
            </a:r>
            <a:r>
              <a:rPr lang="en-US" sz="1800" b="0" i="1" u="none" strike="noStrike" baseline="0" dirty="0">
                <a:latin typeface="MinionPro-It"/>
              </a:rPr>
              <a:t>training instance </a:t>
            </a:r>
            <a:r>
              <a:rPr lang="en-US" sz="1800" b="0" i="0" u="none" strike="noStrike" baseline="0" dirty="0">
                <a:latin typeface="MinionPro-Regular"/>
              </a:rPr>
              <a:t>(or </a:t>
            </a:r>
            <a:r>
              <a:rPr lang="en-US" sz="1800" b="0" i="1" u="none" strike="noStrike" baseline="0" dirty="0">
                <a:latin typeface="MinionPro-It"/>
              </a:rPr>
              <a:t>sample</a:t>
            </a:r>
            <a:r>
              <a:rPr lang="en-US" sz="1800" b="0" i="0" u="none" strike="noStrike" baseline="0" dirty="0">
                <a:latin typeface="MinionPro-Regular"/>
              </a:rPr>
              <a:t>).</a:t>
            </a:r>
          </a:p>
          <a:p>
            <a:pPr algn="l"/>
            <a:r>
              <a:rPr lang="en-US" sz="1800" b="0" i="0" u="none" strike="noStrike" baseline="0" dirty="0">
                <a:latin typeface="MinionPro-Regular"/>
              </a:rPr>
              <a:t>In this case, the task T is to flag spam for new emails, the experience E is the </a:t>
            </a:r>
            <a:r>
              <a:rPr lang="en-US" sz="1800" b="0" i="1" u="none" strike="noStrike" baseline="0" dirty="0">
                <a:latin typeface="MinionPro-It"/>
              </a:rPr>
              <a:t>training</a:t>
            </a:r>
          </a:p>
          <a:p>
            <a:pPr algn="l"/>
            <a:r>
              <a:rPr lang="en-US" sz="1800" b="0" i="1" u="none" strike="noStrike" baseline="0" dirty="0">
                <a:latin typeface="MinionPro-It"/>
              </a:rPr>
              <a:t>data</a:t>
            </a:r>
            <a:r>
              <a:rPr lang="en-US" sz="1800" b="0" i="0" u="none" strike="noStrike" baseline="0" dirty="0">
                <a:latin typeface="MinionPro-Regular"/>
              </a:rPr>
              <a:t>, and the performance measure P needs to be defined; for example, you can use</a:t>
            </a:r>
          </a:p>
          <a:p>
            <a:pPr algn="l"/>
            <a:r>
              <a:rPr lang="en-US" sz="1800" b="0" i="0" u="none" strike="noStrike" baseline="0" dirty="0">
                <a:latin typeface="MinionPro-Regular"/>
              </a:rPr>
              <a:t>the ratio of correctly classified emails. This particular performance measure is called</a:t>
            </a:r>
          </a:p>
          <a:p>
            <a:pPr algn="l"/>
            <a:r>
              <a:rPr lang="en-US" sz="1800" b="0" i="1" u="none" strike="noStrike" baseline="0" dirty="0">
                <a:latin typeface="MinionPro-It"/>
              </a:rPr>
              <a:t>accuracy </a:t>
            </a:r>
            <a:r>
              <a:rPr lang="en-US" sz="1800" b="0" i="0" u="none" strike="noStrike" baseline="0" dirty="0">
                <a:latin typeface="MinionPro-Regular"/>
              </a:rPr>
              <a:t>and it is often used in classification tasks.</a:t>
            </a:r>
          </a:p>
          <a:p>
            <a:pPr algn="l"/>
            <a:r>
              <a:rPr lang="en-US" sz="1800" b="0" i="0" u="none" strike="noStrike" baseline="0" dirty="0">
                <a:latin typeface="MinionPro-Regular"/>
              </a:rPr>
              <a:t>If you just download a copy of Wikipedia, your computer has a lot more data, but it is</a:t>
            </a:r>
          </a:p>
          <a:p>
            <a:pPr algn="l"/>
            <a:r>
              <a:rPr lang="en-US" sz="1800" b="0" i="0" u="none" strike="noStrike" baseline="0" dirty="0">
                <a:latin typeface="MinionPro-Regular"/>
              </a:rPr>
              <a:t>not suddenly better at any task. Thus, it is not Machine Learning.</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21</a:t>
            </a:fld>
            <a:endParaRPr lang="en-US" dirty="0"/>
          </a:p>
        </p:txBody>
      </p:sp>
    </p:spTree>
    <p:extLst>
      <p:ext uri="{BB962C8B-B14F-4D97-AF65-F5344CB8AC3E}">
        <p14:creationId xmlns:p14="http://schemas.microsoft.com/office/powerpoint/2010/main" val="23530553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Consider how you would write a spam filter using traditional programming techniques</a:t>
            </a:r>
          </a:p>
          <a:p>
            <a:pPr algn="l"/>
            <a:endParaRPr lang="en-US" sz="1800" b="0" i="0" u="none" strike="noStrike" baseline="0" dirty="0">
              <a:latin typeface="MinionPro-Regular"/>
            </a:endParaRPr>
          </a:p>
          <a:p>
            <a:pPr algn="l"/>
            <a:r>
              <a:rPr lang="en-US" sz="1800" b="0" i="0" u="none" strike="noStrike" baseline="0" dirty="0">
                <a:solidFill>
                  <a:srgbClr val="000000"/>
                </a:solidFill>
                <a:latin typeface="MinionPro-Regular"/>
              </a:rPr>
              <a:t>1. First you would look at what spam typically looks like. You might notice that</a:t>
            </a:r>
          </a:p>
          <a:p>
            <a:pPr algn="l"/>
            <a:r>
              <a:rPr lang="en-US" sz="1800" b="0" i="0" u="none" strike="noStrike" baseline="0" dirty="0">
                <a:solidFill>
                  <a:srgbClr val="000000"/>
                </a:solidFill>
                <a:latin typeface="MinionPro-Regular"/>
              </a:rPr>
              <a:t>some words or phrases (such as “4U,” “credit card,” “free,” and “amazing”) tend to</a:t>
            </a:r>
          </a:p>
          <a:p>
            <a:pPr algn="l"/>
            <a:r>
              <a:rPr lang="en-US" sz="1800" b="0" i="0" u="none" strike="noStrike" baseline="0" dirty="0">
                <a:solidFill>
                  <a:srgbClr val="000000"/>
                </a:solidFill>
                <a:latin typeface="MinionPro-Regular"/>
              </a:rPr>
              <a:t>come up a lot in the subject. Perhaps you would also notice a few other patterns</a:t>
            </a:r>
          </a:p>
          <a:p>
            <a:pPr algn="l"/>
            <a:r>
              <a:rPr lang="en-US" sz="1800" b="0" i="0" u="none" strike="noStrike" baseline="0" dirty="0">
                <a:solidFill>
                  <a:srgbClr val="000000"/>
                </a:solidFill>
                <a:latin typeface="MinionPro-Regular"/>
              </a:rPr>
              <a:t>in the sender’s name, the email’s body, and so on.</a:t>
            </a:r>
          </a:p>
          <a:p>
            <a:pPr algn="l"/>
            <a:r>
              <a:rPr lang="en-US" sz="1800" b="0" i="0" u="none" strike="noStrike" baseline="0" dirty="0">
                <a:solidFill>
                  <a:srgbClr val="000000"/>
                </a:solidFill>
                <a:latin typeface="MinionPro-Regular"/>
              </a:rPr>
              <a:t>2. You would write a detection algorithm for each of the patterns that you noticed,</a:t>
            </a:r>
          </a:p>
          <a:p>
            <a:pPr algn="l"/>
            <a:r>
              <a:rPr lang="en-US" sz="1800" b="0" i="0" u="none" strike="noStrike" baseline="0" dirty="0">
                <a:solidFill>
                  <a:srgbClr val="000000"/>
                </a:solidFill>
                <a:latin typeface="MinionPro-Regular"/>
              </a:rPr>
              <a:t>and your program would flag emails as spam if a number of these patterns are</a:t>
            </a:r>
          </a:p>
          <a:p>
            <a:pPr algn="l"/>
            <a:r>
              <a:rPr lang="en-US" sz="1800" b="0" i="0" u="none" strike="noStrike" baseline="0" dirty="0">
                <a:solidFill>
                  <a:srgbClr val="000000"/>
                </a:solidFill>
                <a:latin typeface="MinionPro-Regular"/>
              </a:rPr>
              <a:t>detected.</a:t>
            </a:r>
          </a:p>
          <a:p>
            <a:pPr algn="l"/>
            <a:endParaRPr lang="en-US" sz="1800" b="0" i="0" u="none" strike="noStrike" baseline="0" dirty="0">
              <a:solidFill>
                <a:srgbClr val="000000"/>
              </a:solidFill>
              <a:latin typeface="MinionPro-Regular"/>
            </a:endParaRPr>
          </a:p>
          <a:p>
            <a:pPr algn="l"/>
            <a:r>
              <a:rPr lang="en-US" sz="1800" b="0" i="0" u="none" strike="noStrike" baseline="0" dirty="0">
                <a:solidFill>
                  <a:srgbClr val="000000"/>
                </a:solidFill>
                <a:latin typeface="MinionPro-Regular"/>
              </a:rPr>
              <a:t>3. You would test your program, and repeat steps 1 and 2 until it is good enough.</a:t>
            </a:r>
          </a:p>
          <a:p>
            <a:pPr algn="l"/>
            <a:endParaRPr lang="en-US" sz="1800" b="0" i="0" u="none" strike="noStrike" baseline="0" dirty="0">
              <a:solidFill>
                <a:srgbClr val="000000"/>
              </a:solidFill>
              <a:latin typeface="MinionPro-Regular"/>
            </a:endParaRPr>
          </a:p>
          <a:p>
            <a:pPr algn="l"/>
            <a:r>
              <a:rPr lang="en-US" sz="1800" b="0" i="0" u="none" strike="noStrike" baseline="0" dirty="0">
                <a:solidFill>
                  <a:srgbClr val="000000"/>
                </a:solidFill>
                <a:latin typeface="MinionPro-Regular"/>
              </a:rPr>
              <a:t>Since the problem is not trivial, your program will likely become a long list of complex</a:t>
            </a:r>
          </a:p>
          <a:p>
            <a:pPr algn="l"/>
            <a:r>
              <a:rPr lang="en-US" sz="1800" b="0" i="0" u="none" strike="noStrike" baseline="0" dirty="0">
                <a:solidFill>
                  <a:srgbClr val="000000"/>
                </a:solidFill>
                <a:latin typeface="MinionPro-Regular"/>
              </a:rPr>
              <a:t>rules—pretty hard to maintain.</a:t>
            </a:r>
          </a:p>
          <a:p>
            <a:pPr algn="l"/>
            <a:endParaRPr lang="en-US" sz="1800" b="0" i="0" u="none" strike="noStrike" baseline="0" dirty="0">
              <a:solidFill>
                <a:srgbClr val="000000"/>
              </a:solidFill>
              <a:latin typeface="MinionPro-Regular"/>
            </a:endParaRPr>
          </a:p>
        </p:txBody>
      </p:sp>
      <p:sp>
        <p:nvSpPr>
          <p:cNvPr id="4" name="Slide Number Placeholder 3"/>
          <p:cNvSpPr>
            <a:spLocks noGrp="1"/>
          </p:cNvSpPr>
          <p:nvPr>
            <p:ph type="sldNum" sz="quarter" idx="5"/>
          </p:nvPr>
        </p:nvSpPr>
        <p:spPr/>
        <p:txBody>
          <a:bodyPr/>
          <a:lstStyle/>
          <a:p>
            <a:fld id="{C6B3AB32-59DF-41F1-9618-EDFBF5049629}" type="slidenum">
              <a:rPr lang="en-US" smtClean="0"/>
              <a:t>22</a:t>
            </a:fld>
            <a:endParaRPr lang="en-US" dirty="0"/>
          </a:p>
        </p:txBody>
      </p:sp>
    </p:spTree>
    <p:extLst>
      <p:ext uri="{BB962C8B-B14F-4D97-AF65-F5344CB8AC3E}">
        <p14:creationId xmlns:p14="http://schemas.microsoft.com/office/powerpoint/2010/main" val="12061087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00000"/>
                </a:solidFill>
                <a:latin typeface="MinionPro-Regular"/>
              </a:rPr>
              <a:t>In contrast, a spam filter based on Machine Learning techniques automatically learns</a:t>
            </a:r>
          </a:p>
          <a:p>
            <a:pPr algn="l"/>
            <a:r>
              <a:rPr lang="en-US" sz="1800" b="0" i="0" u="none" strike="noStrike" baseline="0" dirty="0">
                <a:solidFill>
                  <a:srgbClr val="000000"/>
                </a:solidFill>
                <a:latin typeface="MinionPro-Regular"/>
              </a:rPr>
              <a:t>which words and phrases are good predictors of spam by detecting unusually frequent</a:t>
            </a:r>
          </a:p>
          <a:p>
            <a:pPr algn="l"/>
            <a:r>
              <a:rPr lang="en-US" sz="1800" b="0" i="0" u="none" strike="noStrike" baseline="0" dirty="0">
                <a:solidFill>
                  <a:srgbClr val="000000"/>
                </a:solidFill>
                <a:latin typeface="MinionPro-Regular"/>
              </a:rPr>
              <a:t>patterns of words in the spam examples compared to the ham examples. </a:t>
            </a:r>
          </a:p>
          <a:p>
            <a:pPr algn="l"/>
            <a:r>
              <a:rPr lang="en-US" sz="1800" b="0" i="0" u="none" strike="noStrike" baseline="0" dirty="0">
                <a:solidFill>
                  <a:srgbClr val="000000"/>
                </a:solidFill>
                <a:latin typeface="MinionPro-Regular"/>
              </a:rPr>
              <a:t>The program is much shorter, easier to maintain, and most likely more</a:t>
            </a:r>
          </a:p>
          <a:p>
            <a:pPr algn="l"/>
            <a:r>
              <a:rPr lang="en-US" sz="1800" b="0" i="0" u="none" strike="noStrike" baseline="0" dirty="0">
                <a:solidFill>
                  <a:srgbClr val="000000"/>
                </a:solidFill>
                <a:latin typeface="MinionPro-Regular"/>
              </a:rPr>
              <a:t>accurate.</a:t>
            </a:r>
          </a:p>
          <a:p>
            <a:pPr algn="l"/>
            <a:endParaRPr lang="en-US" sz="1800" b="0" i="0" u="none" strike="noStrike" baseline="0" dirty="0">
              <a:solidFill>
                <a:srgbClr val="000000"/>
              </a:solidFill>
              <a:latin typeface="MinionPro-Regular"/>
            </a:endParaRPr>
          </a:p>
          <a:p>
            <a:pPr algn="l"/>
            <a:r>
              <a:rPr lang="en-US" sz="1800" b="0" i="0" u="none" strike="noStrike" baseline="0" dirty="0">
                <a:latin typeface="MinionPro-Regular"/>
              </a:rPr>
              <a:t>Moreover, if spammers notice that all their emails containing “4U” are blocked, they</a:t>
            </a:r>
          </a:p>
          <a:p>
            <a:pPr algn="l"/>
            <a:r>
              <a:rPr lang="en-US" sz="1800" b="0" i="0" u="none" strike="noStrike" baseline="0" dirty="0">
                <a:latin typeface="MinionPro-Regular"/>
              </a:rPr>
              <a:t>might start writing “For U” instead. A spam filter using traditional programming</a:t>
            </a:r>
          </a:p>
          <a:p>
            <a:pPr algn="l"/>
            <a:r>
              <a:rPr lang="en-US" sz="1800" b="0" i="0" u="none" strike="noStrike" baseline="0" dirty="0">
                <a:latin typeface="MinionPro-Regular"/>
              </a:rPr>
              <a:t>techniques would need to be updated to flag “For U” emails. If spammers keep working</a:t>
            </a:r>
          </a:p>
          <a:p>
            <a:pPr algn="l"/>
            <a:r>
              <a:rPr lang="en-US" sz="1800" b="0" i="0" u="none" strike="noStrike" baseline="0" dirty="0">
                <a:latin typeface="MinionPro-Regular"/>
              </a:rPr>
              <a:t>around your spam filter, you will need to keep writing new rules forever.</a:t>
            </a:r>
            <a:endParaRPr lang="en-US" sz="1800" b="0" i="0" u="none" strike="noStrike" baseline="0" dirty="0">
              <a:solidFill>
                <a:srgbClr val="000000"/>
              </a:solidFill>
              <a:latin typeface="MinionPro-Regular"/>
            </a:endParaRPr>
          </a:p>
          <a:p>
            <a:pPr algn="l"/>
            <a:endParaRPr lang="en-US" sz="1800" b="1" i="0" u="none" strike="noStrike" baseline="0" dirty="0">
              <a:solidFill>
                <a:srgbClr val="000000"/>
              </a:solidFill>
              <a:latin typeface="MinionPro-Regular"/>
            </a:endParaRPr>
          </a:p>
          <a:p>
            <a:pPr algn="l"/>
            <a:endParaRPr lang="en-US" sz="1800" b="0" i="0" u="none" strike="noStrike" baseline="0" dirty="0">
              <a:solidFill>
                <a:srgbClr val="000000"/>
              </a:solidFill>
              <a:latin typeface="MinionPro-Regular"/>
            </a:endParaRPr>
          </a:p>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23</a:t>
            </a:fld>
            <a:endParaRPr lang="en-US" dirty="0"/>
          </a:p>
        </p:txBody>
      </p:sp>
    </p:spTree>
    <p:extLst>
      <p:ext uri="{BB962C8B-B14F-4D97-AF65-F5344CB8AC3E}">
        <p14:creationId xmlns:p14="http://schemas.microsoft.com/office/powerpoint/2010/main" val="37306942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00000"/>
                </a:solidFill>
                <a:latin typeface="MinionPro-Regular"/>
              </a:rPr>
              <a:t>In contrast, a spam filter based on Machine Learning techniques automatically learns</a:t>
            </a:r>
          </a:p>
          <a:p>
            <a:pPr algn="l"/>
            <a:r>
              <a:rPr lang="en-US" sz="1800" b="0" i="0" u="none" strike="noStrike" baseline="0" dirty="0">
                <a:solidFill>
                  <a:srgbClr val="000000"/>
                </a:solidFill>
                <a:latin typeface="MinionPro-Regular"/>
              </a:rPr>
              <a:t>which words and phrases are good predictors of spam by detecting unusually frequent</a:t>
            </a:r>
          </a:p>
          <a:p>
            <a:pPr algn="l"/>
            <a:r>
              <a:rPr lang="en-US" sz="1800" b="0" i="0" u="none" strike="noStrike" baseline="0" dirty="0">
                <a:solidFill>
                  <a:srgbClr val="000000"/>
                </a:solidFill>
                <a:latin typeface="MinionPro-Regular"/>
              </a:rPr>
              <a:t>patterns of words in the spam examples compared to the ham examples. </a:t>
            </a:r>
          </a:p>
          <a:p>
            <a:pPr algn="l"/>
            <a:r>
              <a:rPr lang="en-US" sz="1800" b="0" i="0" u="none" strike="noStrike" baseline="0" dirty="0">
                <a:solidFill>
                  <a:srgbClr val="000000"/>
                </a:solidFill>
                <a:latin typeface="MinionPro-Regular"/>
              </a:rPr>
              <a:t>The program is much shorter, easier to maintain, and most likely more</a:t>
            </a:r>
          </a:p>
          <a:p>
            <a:pPr algn="l"/>
            <a:r>
              <a:rPr lang="en-US" sz="1800" b="0" i="0" u="none" strike="noStrike" baseline="0" dirty="0">
                <a:solidFill>
                  <a:srgbClr val="000000"/>
                </a:solidFill>
                <a:latin typeface="MinionPro-Regular"/>
              </a:rPr>
              <a:t>accurate.</a:t>
            </a:r>
          </a:p>
          <a:p>
            <a:pPr algn="l"/>
            <a:endParaRPr lang="en-US" sz="1800" b="0" i="0" u="none" strike="noStrike" baseline="0" dirty="0">
              <a:solidFill>
                <a:srgbClr val="000000"/>
              </a:solidFill>
              <a:latin typeface="MinionPro-Regular"/>
            </a:endParaRPr>
          </a:p>
          <a:p>
            <a:pPr algn="l"/>
            <a:r>
              <a:rPr lang="en-US" sz="1800" b="0" i="0" u="none" strike="noStrike" baseline="0" dirty="0">
                <a:latin typeface="MinionPro-Regular"/>
              </a:rPr>
              <a:t>Moreover, if spammers notice that all their emails containing “4U” are blocked, they</a:t>
            </a:r>
          </a:p>
          <a:p>
            <a:pPr algn="l"/>
            <a:r>
              <a:rPr lang="en-US" sz="1800" b="0" i="0" u="none" strike="noStrike" baseline="0" dirty="0">
                <a:latin typeface="MinionPro-Regular"/>
              </a:rPr>
              <a:t>might start writing “For U” instead. A spam filter using traditional programming</a:t>
            </a:r>
          </a:p>
          <a:p>
            <a:pPr algn="l"/>
            <a:r>
              <a:rPr lang="en-US" sz="1800" b="0" i="0" u="none" strike="noStrike" baseline="0" dirty="0">
                <a:latin typeface="MinionPro-Regular"/>
              </a:rPr>
              <a:t>techniques would need to be updated to flag “For U” emails. If spammers keep working</a:t>
            </a:r>
          </a:p>
          <a:p>
            <a:pPr algn="l"/>
            <a:r>
              <a:rPr lang="en-US" sz="1800" b="0" i="0" u="none" strike="noStrike" baseline="0" dirty="0">
                <a:latin typeface="MinionPro-Regular"/>
              </a:rPr>
              <a:t>around your spam filter, you will need to keep writing new rules forever.</a:t>
            </a:r>
            <a:endParaRPr lang="en-US" sz="1800" b="0" i="0" u="none" strike="noStrike" baseline="0" dirty="0">
              <a:solidFill>
                <a:srgbClr val="000000"/>
              </a:solidFill>
              <a:latin typeface="MinionPro-Regular"/>
            </a:endParaRPr>
          </a:p>
          <a:p>
            <a:pPr algn="l"/>
            <a:endParaRPr lang="en-US" sz="1800" b="1" i="0" u="none" strike="noStrike" baseline="0" dirty="0">
              <a:solidFill>
                <a:srgbClr val="000000"/>
              </a:solidFill>
              <a:latin typeface="MinionPro-Regular"/>
            </a:endParaRPr>
          </a:p>
          <a:p>
            <a:pPr algn="l"/>
            <a:endParaRPr lang="en-US" sz="1800" b="0" i="0" u="none" strike="noStrike" baseline="0" dirty="0">
              <a:solidFill>
                <a:srgbClr val="000000"/>
              </a:solidFill>
              <a:latin typeface="MinionPro-Regular"/>
            </a:endParaRPr>
          </a:p>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24</a:t>
            </a:fld>
            <a:endParaRPr lang="en-US" dirty="0"/>
          </a:p>
        </p:txBody>
      </p:sp>
    </p:spTree>
    <p:extLst>
      <p:ext uri="{BB962C8B-B14F-4D97-AF65-F5344CB8AC3E}">
        <p14:creationId xmlns:p14="http://schemas.microsoft.com/office/powerpoint/2010/main" val="6769096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In contrast, a spam filter based on Machine Learning techniques automatically notices</a:t>
            </a:r>
          </a:p>
          <a:p>
            <a:pPr algn="l"/>
            <a:r>
              <a:rPr lang="en-US" sz="1800" b="0" i="0" u="none" strike="noStrike" baseline="0" dirty="0">
                <a:latin typeface="MinionPro-Regular"/>
              </a:rPr>
              <a:t>that “For U” has become unusually frequent in spam flagged by users, and it starts</a:t>
            </a:r>
          </a:p>
          <a:p>
            <a:pPr algn="l"/>
            <a:r>
              <a:rPr lang="en-US" sz="1800" b="0" i="0" u="none" strike="noStrike" baseline="0" dirty="0">
                <a:latin typeface="MinionPro-Regular"/>
              </a:rPr>
              <a:t>flagging them without your intervention.</a:t>
            </a:r>
            <a:endParaRPr lang="en-US" sz="1800" b="0" i="0" u="none" strike="noStrike" baseline="0" dirty="0">
              <a:solidFill>
                <a:srgbClr val="000000"/>
              </a:solidFill>
              <a:latin typeface="MinionPro-Regular"/>
            </a:endParaRPr>
          </a:p>
          <a:p>
            <a:pPr algn="l"/>
            <a:endParaRPr lang="en-US" dirty="0"/>
          </a:p>
          <a:p>
            <a:pPr algn="l"/>
            <a:r>
              <a:rPr lang="en-US" sz="1200" b="0" i="0" u="none" strike="noStrike" baseline="0" dirty="0">
                <a:latin typeface="MinionPro-Regular"/>
              </a:rPr>
              <a:t>Another area where Machine Learning shines is for problems that either are too complex</a:t>
            </a:r>
          </a:p>
          <a:p>
            <a:pPr algn="l"/>
            <a:r>
              <a:rPr lang="en-US" sz="1200" b="0" i="0" u="none" strike="noStrike" baseline="0" dirty="0">
                <a:latin typeface="MinionPro-Regular"/>
              </a:rPr>
              <a:t>for traditional approaches or have no known algorithm. For example, consider</a:t>
            </a:r>
          </a:p>
          <a:p>
            <a:pPr algn="l"/>
            <a:r>
              <a:rPr lang="en-US" sz="1200" b="0" i="0" u="none" strike="noStrike" baseline="0" dirty="0">
                <a:latin typeface="MinionPro-Regular"/>
              </a:rPr>
              <a:t>speech recognition: say you want to start simple and write a program capable of distinguishing</a:t>
            </a:r>
          </a:p>
          <a:p>
            <a:pPr algn="l"/>
            <a:r>
              <a:rPr lang="en-US" sz="1200" b="0" i="0" u="none" strike="noStrike" baseline="0" dirty="0">
                <a:latin typeface="MinionPro-Regular"/>
              </a:rPr>
              <a:t>the words “one” and “two.” You might notice that the word “two” starts</a:t>
            </a:r>
          </a:p>
          <a:p>
            <a:pPr algn="l"/>
            <a:r>
              <a:rPr lang="en-US" sz="1200" b="0" i="0" u="none" strike="noStrike" baseline="0" dirty="0">
                <a:latin typeface="MinionPro-Regular"/>
              </a:rPr>
              <a:t>with a high-pitch sound (“T”), so you could hardcode an algorithm that measures</a:t>
            </a:r>
          </a:p>
          <a:p>
            <a:pPr algn="l"/>
            <a:r>
              <a:rPr lang="en-US" sz="1200" b="0" i="0" u="none" strike="noStrike" baseline="0" dirty="0">
                <a:latin typeface="MinionPro-Regular"/>
              </a:rPr>
              <a:t>high-pitch sound intensity and use that to distinguish ones and twos. Obviously this</a:t>
            </a:r>
          </a:p>
          <a:p>
            <a:pPr algn="l"/>
            <a:r>
              <a:rPr lang="en-US" sz="1200" b="0" i="0" u="none" strike="noStrike" baseline="0" dirty="0">
                <a:latin typeface="MinionPro-Regular"/>
              </a:rPr>
              <a:t>technique will not scale to thousands of words spoken by millions of very different</a:t>
            </a:r>
          </a:p>
          <a:p>
            <a:pPr algn="l"/>
            <a:endParaRPr lang="en-US" sz="1200" b="0" i="0" u="none" strike="noStrike" baseline="0" dirty="0">
              <a:latin typeface="MinionPro-Regular"/>
            </a:endParaRPr>
          </a:p>
          <a:p>
            <a:pPr algn="l"/>
            <a:r>
              <a:rPr lang="en-US" sz="1200" b="0" i="0" u="none" strike="noStrike" baseline="0" dirty="0">
                <a:latin typeface="MinionPro-Regular"/>
              </a:rPr>
              <a:t>people in noisy environments and in dozens of languages. The best solution (at least</a:t>
            </a:r>
          </a:p>
          <a:p>
            <a:pPr algn="l"/>
            <a:r>
              <a:rPr lang="en-US" sz="1200" b="0" i="0" u="none" strike="noStrike" baseline="0" dirty="0">
                <a:latin typeface="MinionPro-Regular"/>
              </a:rPr>
              <a:t>today) is to write an algorithm that learns by itself, given many example recordings</a:t>
            </a:r>
          </a:p>
          <a:p>
            <a:pPr algn="l"/>
            <a:r>
              <a:rPr lang="en-US" sz="1200" b="0" i="0" u="none" strike="noStrike" baseline="0" dirty="0">
                <a:latin typeface="MinionPro-Regular"/>
              </a:rPr>
              <a:t>for each word.</a:t>
            </a:r>
            <a:endParaRPr lang="en-US" dirty="0"/>
          </a:p>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25</a:t>
            </a:fld>
            <a:endParaRPr lang="en-US" dirty="0"/>
          </a:p>
        </p:txBody>
      </p:sp>
    </p:spTree>
    <p:extLst>
      <p:ext uri="{BB962C8B-B14F-4D97-AF65-F5344CB8AC3E}">
        <p14:creationId xmlns:p14="http://schemas.microsoft.com/office/powerpoint/2010/main" val="40796337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00000"/>
                </a:solidFill>
                <a:latin typeface="MinionPro-Regular"/>
              </a:rPr>
              <a:t>Finally, Machine Learning can help humans learn: ML algorithms can be</a:t>
            </a:r>
          </a:p>
          <a:p>
            <a:pPr algn="l"/>
            <a:r>
              <a:rPr lang="en-US" sz="1800" b="0" i="0" u="none" strike="noStrike" baseline="0" dirty="0">
                <a:solidFill>
                  <a:srgbClr val="000000"/>
                </a:solidFill>
                <a:latin typeface="MinionPro-Regular"/>
              </a:rPr>
              <a:t>inspected to see what they have learned (although for some algorithms this can be</a:t>
            </a:r>
          </a:p>
          <a:p>
            <a:pPr algn="l"/>
            <a:r>
              <a:rPr lang="en-US" sz="1800" b="0" i="0" u="none" strike="noStrike" baseline="0" dirty="0">
                <a:solidFill>
                  <a:srgbClr val="000000"/>
                </a:solidFill>
                <a:latin typeface="MinionPro-Regular"/>
              </a:rPr>
              <a:t>tricky). For instance, once the spam filter has been trained on enough spam, it can</a:t>
            </a:r>
          </a:p>
          <a:p>
            <a:pPr algn="l"/>
            <a:r>
              <a:rPr lang="en-US" sz="1800" b="0" i="0" u="none" strike="noStrike" baseline="0" dirty="0">
                <a:solidFill>
                  <a:srgbClr val="000000"/>
                </a:solidFill>
                <a:latin typeface="MinionPro-Regular"/>
              </a:rPr>
              <a:t>easily be inspected to reveal the list of words and combinations of words that it</a:t>
            </a:r>
          </a:p>
          <a:p>
            <a:pPr algn="l"/>
            <a:r>
              <a:rPr lang="en-US" sz="1800" b="0" i="0" u="none" strike="noStrike" baseline="0" dirty="0">
                <a:solidFill>
                  <a:srgbClr val="000000"/>
                </a:solidFill>
                <a:latin typeface="MinionPro-Regular"/>
              </a:rPr>
              <a:t>believes are the best predictors of spam. Sometimes this will reveal unsuspected correlations</a:t>
            </a:r>
          </a:p>
          <a:p>
            <a:pPr algn="l"/>
            <a:r>
              <a:rPr lang="en-US" sz="1800" b="0" i="0" u="none" strike="noStrike" baseline="0" dirty="0">
                <a:solidFill>
                  <a:srgbClr val="000000"/>
                </a:solidFill>
                <a:latin typeface="MinionPro-Regular"/>
              </a:rPr>
              <a:t>or new trends, and thereby lead to a better understanding of the problem.</a:t>
            </a:r>
          </a:p>
          <a:p>
            <a:pPr algn="l"/>
            <a:r>
              <a:rPr lang="en-US" sz="1800" b="0" i="0" u="none" strike="noStrike" baseline="0" dirty="0">
                <a:solidFill>
                  <a:srgbClr val="000000"/>
                </a:solidFill>
                <a:latin typeface="MinionPro-Regular"/>
              </a:rPr>
              <a:t>Applying ML techniques to dig into large amounts of data can help discover patterns</a:t>
            </a:r>
          </a:p>
          <a:p>
            <a:pPr algn="l"/>
            <a:r>
              <a:rPr lang="en-US" sz="1800" b="0" i="0" u="none" strike="noStrike" baseline="0" dirty="0">
                <a:solidFill>
                  <a:srgbClr val="000000"/>
                </a:solidFill>
                <a:latin typeface="MinionPro-Regular"/>
              </a:rPr>
              <a:t>that were not immediately apparent. This is called </a:t>
            </a:r>
            <a:r>
              <a:rPr lang="en-US" sz="1800" b="0" i="1" u="none" strike="noStrike" baseline="0" dirty="0">
                <a:solidFill>
                  <a:srgbClr val="000000"/>
                </a:solidFill>
                <a:latin typeface="MinionPro-It"/>
              </a:rPr>
              <a:t>data mining</a:t>
            </a:r>
            <a:r>
              <a:rPr lang="en-US" sz="1800" b="0" i="0" u="none" strike="noStrike" baseline="0" dirty="0">
                <a:solidFill>
                  <a:srgbClr val="000000"/>
                </a:solidFill>
                <a:latin typeface="MinionPro-Regular"/>
              </a:rPr>
              <a:t>.</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26</a:t>
            </a:fld>
            <a:endParaRPr lang="en-US" dirty="0"/>
          </a:p>
        </p:txBody>
      </p:sp>
    </p:spTree>
    <p:extLst>
      <p:ext uri="{BB962C8B-B14F-4D97-AF65-F5344CB8AC3E}">
        <p14:creationId xmlns:p14="http://schemas.microsoft.com/office/powerpoint/2010/main" val="40895477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27</a:t>
            </a:fld>
            <a:endParaRPr lang="en-US" dirty="0"/>
          </a:p>
        </p:txBody>
      </p:sp>
    </p:spTree>
    <p:extLst>
      <p:ext uri="{BB962C8B-B14F-4D97-AF65-F5344CB8AC3E}">
        <p14:creationId xmlns:p14="http://schemas.microsoft.com/office/powerpoint/2010/main" val="2268009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These criteria are not exclusive; you can combine them in any way you like. For</a:t>
            </a:r>
          </a:p>
          <a:p>
            <a:pPr algn="l"/>
            <a:r>
              <a:rPr lang="en-US" sz="1800" b="0" i="0" u="none" strike="noStrike" baseline="0" dirty="0">
                <a:latin typeface="MinionPro-Regular"/>
              </a:rPr>
              <a:t>example, a state-of-the-art spam filter may learn on the fly using a deep neural network</a:t>
            </a:r>
          </a:p>
          <a:p>
            <a:pPr algn="l"/>
            <a:r>
              <a:rPr lang="en-US" sz="1800" b="0" i="0" u="none" strike="noStrike" baseline="0" dirty="0">
                <a:latin typeface="MinionPro-Regular"/>
              </a:rPr>
              <a:t>model trained using examples of spam and ham; this makes it an online, model based,</a:t>
            </a:r>
          </a:p>
          <a:p>
            <a:pPr algn="l"/>
            <a:r>
              <a:rPr lang="en-US" sz="1800" b="0" i="0" u="none" strike="noStrike" baseline="0" dirty="0">
                <a:latin typeface="MinionPro-Regular"/>
              </a:rPr>
              <a:t>supervised learning system.</a:t>
            </a:r>
          </a:p>
          <a:p>
            <a:pPr algn="l"/>
            <a:r>
              <a:rPr lang="en-US" sz="1800" b="0" i="0" u="none" strike="noStrike" baseline="0" dirty="0">
                <a:latin typeface="MinionPro-Regular"/>
              </a:rPr>
              <a:t>Let’s look at each of these criteria a bit more closely.</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28</a:t>
            </a:fld>
            <a:endParaRPr lang="en-US" dirty="0"/>
          </a:p>
        </p:txBody>
      </p:sp>
    </p:spTree>
    <p:extLst>
      <p:ext uri="{BB962C8B-B14F-4D97-AF65-F5344CB8AC3E}">
        <p14:creationId xmlns:p14="http://schemas.microsoft.com/office/powerpoint/2010/main" val="22870215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29</a:t>
            </a:fld>
            <a:endParaRPr lang="en-US" dirty="0"/>
          </a:p>
        </p:txBody>
      </p:sp>
    </p:spTree>
    <p:extLst>
      <p:ext uri="{BB962C8B-B14F-4D97-AF65-F5344CB8AC3E}">
        <p14:creationId xmlns:p14="http://schemas.microsoft.com/office/powerpoint/2010/main" val="28073347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a:t>
            </a:fld>
            <a:endParaRPr lang="en-US" dirty="0"/>
          </a:p>
        </p:txBody>
      </p:sp>
    </p:spTree>
    <p:extLst>
      <p:ext uri="{BB962C8B-B14F-4D97-AF65-F5344CB8AC3E}">
        <p14:creationId xmlns:p14="http://schemas.microsoft.com/office/powerpoint/2010/main" val="1627490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A typical supervised learning task is </a:t>
            </a:r>
            <a:r>
              <a:rPr lang="en-US" sz="1800" b="0" i="1" u="none" strike="noStrike" baseline="0" dirty="0">
                <a:latin typeface="MinionPro-It"/>
              </a:rPr>
              <a:t>classification</a:t>
            </a:r>
            <a:r>
              <a:rPr lang="en-US" sz="1800" b="0" i="0" u="none" strike="noStrike" baseline="0" dirty="0">
                <a:latin typeface="MinionPro-Regular"/>
              </a:rPr>
              <a:t>. The spam filter is a good example</a:t>
            </a:r>
          </a:p>
          <a:p>
            <a:pPr algn="l"/>
            <a:r>
              <a:rPr lang="en-US" sz="1800" b="0" i="0" u="none" strike="noStrike" baseline="0" dirty="0">
                <a:latin typeface="MinionPro-Regular"/>
              </a:rPr>
              <a:t>of this: it is trained with many example emails along with their </a:t>
            </a:r>
            <a:r>
              <a:rPr lang="en-US" sz="1800" b="0" i="1" u="none" strike="noStrike" baseline="0" dirty="0">
                <a:latin typeface="MinionPro-It"/>
              </a:rPr>
              <a:t>class </a:t>
            </a:r>
            <a:r>
              <a:rPr lang="en-US" sz="1800" b="0" i="0" u="none" strike="noStrike" baseline="0" dirty="0">
                <a:latin typeface="MinionPro-Regular"/>
              </a:rPr>
              <a:t>(spam or ham),</a:t>
            </a:r>
          </a:p>
          <a:p>
            <a:pPr algn="l"/>
            <a:r>
              <a:rPr lang="en-US" sz="1800" b="0" i="0" u="none" strike="noStrike" baseline="0" dirty="0">
                <a:latin typeface="MinionPro-Regular"/>
              </a:rPr>
              <a:t>and it must learn how to classify new emails.</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30</a:t>
            </a:fld>
            <a:endParaRPr lang="en-US" dirty="0"/>
          </a:p>
        </p:txBody>
      </p:sp>
    </p:spTree>
    <p:extLst>
      <p:ext uri="{BB962C8B-B14F-4D97-AF65-F5344CB8AC3E}">
        <p14:creationId xmlns:p14="http://schemas.microsoft.com/office/powerpoint/2010/main" val="25128966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Note that some regression algorithms can be used for classification as well, and vice</a:t>
            </a:r>
          </a:p>
          <a:p>
            <a:pPr algn="l"/>
            <a:r>
              <a:rPr lang="en-US" sz="1800" b="0" i="0" u="none" strike="noStrike" baseline="0" dirty="0">
                <a:latin typeface="MinionPro-Regular"/>
              </a:rPr>
              <a:t>versa. For example, </a:t>
            </a:r>
            <a:r>
              <a:rPr lang="en-US" sz="1800" b="0" i="1" u="none" strike="noStrike" baseline="0" dirty="0">
                <a:latin typeface="MinionPro-It"/>
              </a:rPr>
              <a:t>Logistic Regression </a:t>
            </a:r>
            <a:r>
              <a:rPr lang="en-US" sz="1800" b="0" i="0" u="none" strike="noStrike" baseline="0" dirty="0">
                <a:latin typeface="MinionPro-Regular"/>
              </a:rPr>
              <a:t>is commonly used for classification, as it can</a:t>
            </a:r>
          </a:p>
          <a:p>
            <a:pPr algn="l"/>
            <a:r>
              <a:rPr lang="en-US" sz="1800" b="0" i="0" u="none" strike="noStrike" baseline="0" dirty="0">
                <a:latin typeface="MinionPro-Regular"/>
              </a:rPr>
              <a:t>output a value that corresponds to the probability of belonging to a given class (e.g.,</a:t>
            </a:r>
          </a:p>
          <a:p>
            <a:pPr algn="l"/>
            <a:r>
              <a:rPr lang="en-US" sz="1800" b="0" i="0" u="none" strike="noStrike" baseline="0" dirty="0">
                <a:latin typeface="MinionPro-Regular"/>
              </a:rPr>
              <a:t>20% chance of being spam).</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31</a:t>
            </a:fld>
            <a:endParaRPr lang="en-US" dirty="0"/>
          </a:p>
        </p:txBody>
      </p:sp>
    </p:spTree>
    <p:extLst>
      <p:ext uri="{BB962C8B-B14F-4D97-AF65-F5344CB8AC3E}">
        <p14:creationId xmlns:p14="http://schemas.microsoft.com/office/powerpoint/2010/main" val="14559221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32</a:t>
            </a:fld>
            <a:endParaRPr lang="en-US" dirty="0"/>
          </a:p>
        </p:txBody>
      </p:sp>
    </p:spTree>
    <p:extLst>
      <p:ext uri="{BB962C8B-B14F-4D97-AF65-F5344CB8AC3E}">
        <p14:creationId xmlns:p14="http://schemas.microsoft.com/office/powerpoint/2010/main" val="3576584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33</a:t>
            </a:fld>
            <a:endParaRPr lang="en-US" dirty="0"/>
          </a:p>
        </p:txBody>
      </p:sp>
    </p:spTree>
    <p:extLst>
      <p:ext uri="{BB962C8B-B14F-4D97-AF65-F5344CB8AC3E}">
        <p14:creationId xmlns:p14="http://schemas.microsoft.com/office/powerpoint/2010/main" val="10296391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34</a:t>
            </a:fld>
            <a:endParaRPr lang="en-US" dirty="0"/>
          </a:p>
        </p:txBody>
      </p:sp>
    </p:spTree>
    <p:extLst>
      <p:ext uri="{BB962C8B-B14F-4D97-AF65-F5344CB8AC3E}">
        <p14:creationId xmlns:p14="http://schemas.microsoft.com/office/powerpoint/2010/main" val="34403224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35</a:t>
            </a:fld>
            <a:endParaRPr lang="en-US" dirty="0"/>
          </a:p>
        </p:txBody>
      </p:sp>
    </p:spTree>
    <p:extLst>
      <p:ext uri="{BB962C8B-B14F-4D97-AF65-F5344CB8AC3E}">
        <p14:creationId xmlns:p14="http://schemas.microsoft.com/office/powerpoint/2010/main" val="28521466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cap="none" dirty="0">
                <a:solidFill>
                  <a:schemeClr val="accent1">
                    <a:lumMod val="50000"/>
                  </a:schemeClr>
                </a:solidFill>
              </a:rPr>
              <a:t>For example, detecting unusual credit card transactions to prevent fraud,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cap="none" dirty="0">
                <a:solidFill>
                  <a:schemeClr val="accent1">
                    <a:lumMod val="50000"/>
                  </a:schemeClr>
                </a:solidFill>
              </a:rPr>
              <a:t>catching manufacturing defects, or automatically removing outliers from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cap="none" dirty="0">
                <a:solidFill>
                  <a:schemeClr val="accent1">
                    <a:lumMod val="50000"/>
                  </a:schemeClr>
                </a:solidFill>
              </a:rPr>
              <a:t>a dataset before feeding it to another learning algorithm.</a:t>
            </a:r>
            <a:endParaRPr lang="en-US" i="1" cap="none" dirty="0">
              <a:solidFill>
                <a:schemeClr val="accent1">
                  <a:lumMod val="50000"/>
                </a:schemeClr>
              </a:solidFill>
            </a:endParaRPr>
          </a:p>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36</a:t>
            </a:fld>
            <a:endParaRPr lang="en-US" dirty="0"/>
          </a:p>
        </p:txBody>
      </p:sp>
    </p:spTree>
    <p:extLst>
      <p:ext uri="{BB962C8B-B14F-4D97-AF65-F5344CB8AC3E}">
        <p14:creationId xmlns:p14="http://schemas.microsoft.com/office/powerpoint/2010/main" val="2960280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37</a:t>
            </a:fld>
            <a:endParaRPr lang="en-US" dirty="0"/>
          </a:p>
        </p:txBody>
      </p:sp>
    </p:spTree>
    <p:extLst>
      <p:ext uri="{BB962C8B-B14F-4D97-AF65-F5344CB8AC3E}">
        <p14:creationId xmlns:p14="http://schemas.microsoft.com/office/powerpoint/2010/main" val="361784063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cap="none" dirty="0">
                <a:solidFill>
                  <a:schemeClr val="accent1">
                    <a:lumMod val="50000"/>
                  </a:schemeClr>
                </a:solidFill>
              </a:rPr>
              <a:t>These algorithms try</a:t>
            </a:r>
          </a:p>
          <a:p>
            <a:r>
              <a:rPr lang="en-US" cap="none" dirty="0">
                <a:solidFill>
                  <a:schemeClr val="accent1">
                    <a:lumMod val="50000"/>
                  </a:schemeClr>
                </a:solidFill>
              </a:rPr>
              <a:t>to preserve as much structure as they can (e.g., trying to keep separate clusters in the</a:t>
            </a:r>
          </a:p>
          <a:p>
            <a:r>
              <a:rPr lang="en-US" cap="none" dirty="0">
                <a:solidFill>
                  <a:schemeClr val="accent1">
                    <a:lumMod val="50000"/>
                  </a:schemeClr>
                </a:solidFill>
              </a:rPr>
              <a:t>input space from overlapping in the visualization).</a:t>
            </a:r>
          </a:p>
          <a:p>
            <a:endParaRPr lang="en-US" cap="none" dirty="0">
              <a:solidFill>
                <a:schemeClr val="accent1">
                  <a:lumMod val="50000"/>
                </a:schemeClr>
              </a:solidFill>
            </a:endParaRPr>
          </a:p>
          <a:p>
            <a:pPr algn="l"/>
            <a:r>
              <a:rPr lang="en-US" sz="1800" b="0" i="0" u="none" strike="noStrike" baseline="0" dirty="0">
                <a:latin typeface="MinionPro-Regular"/>
              </a:rPr>
              <a:t>One way to do this is to merge several correlated</a:t>
            </a:r>
          </a:p>
          <a:p>
            <a:pPr algn="l"/>
            <a:r>
              <a:rPr lang="en-US" sz="1800" b="0" i="0" u="none" strike="noStrike" baseline="0" dirty="0">
                <a:latin typeface="MinionPro-Regular"/>
              </a:rPr>
              <a:t>features into one. For example, a car’s mileage may be very correlated with its age,</a:t>
            </a:r>
          </a:p>
          <a:p>
            <a:pPr algn="l"/>
            <a:r>
              <a:rPr lang="en-US" sz="1800" b="0" i="0" u="none" strike="noStrike" baseline="0" dirty="0">
                <a:latin typeface="MinionPro-Regular"/>
              </a:rPr>
              <a:t>so the dimensionality reduction algorithm will merge them into one feature that represents</a:t>
            </a:r>
          </a:p>
          <a:p>
            <a:pPr algn="l"/>
            <a:r>
              <a:rPr lang="en-US" sz="1800" b="0" i="0" u="none" strike="noStrike" baseline="0" dirty="0">
                <a:latin typeface="MinionPro-Regular"/>
              </a:rPr>
              <a:t>the car’s wear and tear. This is called </a:t>
            </a:r>
            <a:r>
              <a:rPr lang="en-US" sz="1800" b="0" i="1" u="none" strike="noStrike" baseline="0" dirty="0">
                <a:latin typeface="MinionPro-It"/>
              </a:rPr>
              <a:t>feature extraction</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38</a:t>
            </a:fld>
            <a:endParaRPr lang="en-US" dirty="0"/>
          </a:p>
        </p:txBody>
      </p:sp>
    </p:spTree>
    <p:extLst>
      <p:ext uri="{BB962C8B-B14F-4D97-AF65-F5344CB8AC3E}">
        <p14:creationId xmlns:p14="http://schemas.microsoft.com/office/powerpoint/2010/main" val="420897294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39</a:t>
            </a:fld>
            <a:endParaRPr lang="en-US" dirty="0"/>
          </a:p>
        </p:txBody>
      </p:sp>
    </p:spTree>
    <p:extLst>
      <p:ext uri="{BB962C8B-B14F-4D97-AF65-F5344CB8AC3E}">
        <p14:creationId xmlns:p14="http://schemas.microsoft.com/office/powerpoint/2010/main" val="1928039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When most people hear “Machine Learning,” they picture a robot: a dependable butler</a:t>
            </a:r>
          </a:p>
          <a:p>
            <a:pPr algn="l"/>
            <a:r>
              <a:rPr lang="en-US" sz="1800" b="0" i="0" u="none" strike="noStrike" baseline="0" dirty="0">
                <a:latin typeface="MinionPro-Regular"/>
              </a:rPr>
              <a:t>or a deadly Terminator depending on who you ask. But Machine Learning is not</a:t>
            </a:r>
          </a:p>
          <a:p>
            <a:pPr algn="l"/>
            <a:r>
              <a:rPr lang="en-US" sz="1800" b="0" i="0" u="none" strike="noStrike" baseline="0" dirty="0">
                <a:latin typeface="MinionPro-Regular"/>
              </a:rPr>
              <a:t>just a futuristic fantasy, it’s already here. In fact, it has been around for decades in</a:t>
            </a:r>
          </a:p>
          <a:p>
            <a:pPr algn="l"/>
            <a:r>
              <a:rPr lang="en-US" sz="1800" b="0" i="0" u="none" strike="noStrike" baseline="0" dirty="0">
                <a:latin typeface="MinionPro-Regular"/>
              </a:rPr>
              <a:t>some specialized applications, such as </a:t>
            </a:r>
            <a:r>
              <a:rPr lang="en-US" sz="1800" b="0" i="1" u="none" strike="noStrike" baseline="0" dirty="0">
                <a:latin typeface="MinionPro-It"/>
              </a:rPr>
              <a:t>Optical Character Recognition </a:t>
            </a:r>
            <a:r>
              <a:rPr lang="en-US" sz="1800" b="0" i="0" u="none" strike="noStrike" baseline="0" dirty="0">
                <a:latin typeface="MinionPro-Regular"/>
              </a:rPr>
              <a:t>(OCR). But the</a:t>
            </a:r>
          </a:p>
          <a:p>
            <a:pPr algn="l"/>
            <a:r>
              <a:rPr lang="en-US" sz="1800" b="0" i="0" u="none" strike="noStrike" baseline="0" dirty="0">
                <a:latin typeface="MinionPro-Regular"/>
              </a:rPr>
              <a:t>first ML application that really became mainstream, improving the lives of hundreds</a:t>
            </a:r>
          </a:p>
          <a:p>
            <a:pPr algn="l"/>
            <a:r>
              <a:rPr lang="en-US" sz="1800" b="0" i="0" u="none" strike="noStrike" baseline="0" dirty="0">
                <a:latin typeface="MinionPro-Regular"/>
              </a:rPr>
              <a:t>of millions of people, took over the world back in the 1990s: it was the </a:t>
            </a:r>
            <a:r>
              <a:rPr lang="en-US" sz="1800" b="0" i="1" u="none" strike="noStrike" baseline="0" dirty="0">
                <a:latin typeface="MinionPro-It"/>
              </a:rPr>
              <a:t>spam filter</a:t>
            </a:r>
            <a:r>
              <a:rPr lang="en-US" sz="1800" b="0" i="0" u="none" strike="noStrike" baseline="0" dirty="0">
                <a:latin typeface="MinionPro-Regular"/>
              </a:rPr>
              <a:t>.</a:t>
            </a:r>
          </a:p>
          <a:p>
            <a:pPr algn="l"/>
            <a:r>
              <a:rPr lang="en-US" sz="1800" b="0" i="0" u="none" strike="noStrike" baseline="0" dirty="0">
                <a:latin typeface="MinionPro-Regular"/>
              </a:rPr>
              <a:t>Not exactly a self-aware Skynet, but it does technically qualify as Machine Learning</a:t>
            </a:r>
          </a:p>
          <a:p>
            <a:pPr algn="l"/>
            <a:r>
              <a:rPr lang="en-US" sz="1800" b="0" i="0" u="none" strike="noStrike" baseline="0" dirty="0">
                <a:latin typeface="MinionPro-Regular"/>
              </a:rPr>
              <a:t>(it has actually learned so well that you seldom need to flag an email as spam anymore).</a:t>
            </a:r>
          </a:p>
          <a:p>
            <a:pPr algn="l"/>
            <a:r>
              <a:rPr lang="en-US" sz="1800" b="0" i="0" u="none" strike="noStrike" baseline="0" dirty="0">
                <a:latin typeface="MinionPro-Regular"/>
              </a:rPr>
              <a:t>It was followed by hundreds of ML applications that now quietly power hundreds</a:t>
            </a:r>
          </a:p>
          <a:p>
            <a:pPr algn="l"/>
            <a:r>
              <a:rPr lang="en-US" sz="1800" b="0" i="0" u="none" strike="noStrike" baseline="0" dirty="0">
                <a:latin typeface="MinionPro-Regular"/>
              </a:rPr>
              <a:t>of products and features that you use regularly, from better recommendations</a:t>
            </a:r>
          </a:p>
          <a:p>
            <a:pPr algn="l"/>
            <a:r>
              <a:rPr lang="en-US" sz="1800" b="0" i="0" u="none" strike="noStrike" baseline="0" dirty="0">
                <a:latin typeface="MinionPro-Regular"/>
              </a:rPr>
              <a:t>to voice search.</a:t>
            </a:r>
          </a:p>
          <a:p>
            <a:pPr algn="l"/>
            <a:endParaRPr lang="en-US" sz="1800" b="0" i="0" u="none" strike="noStrike" baseline="0" dirty="0">
              <a:latin typeface="MinionPro-Regular"/>
            </a:endParaRPr>
          </a:p>
          <a:p>
            <a:pPr algn="l"/>
            <a:r>
              <a:rPr lang="en-US" sz="1800" b="0" i="0" u="none" strike="noStrike" baseline="0" dirty="0">
                <a:latin typeface="MinionPro-Regular"/>
              </a:rPr>
              <a:t>Where does Machine Learning start and where does it end? What exactly does it</a:t>
            </a:r>
          </a:p>
          <a:p>
            <a:pPr algn="l"/>
            <a:r>
              <a:rPr lang="en-US" sz="1800" b="0" i="0" u="none" strike="noStrike" baseline="0" dirty="0">
                <a:latin typeface="MinionPro-Regular"/>
              </a:rPr>
              <a:t>mean for a machine to </a:t>
            </a:r>
            <a:r>
              <a:rPr lang="en-US" sz="1800" b="0" i="1" u="none" strike="noStrike" baseline="0" dirty="0">
                <a:latin typeface="MinionPro-It"/>
              </a:rPr>
              <a:t>learn </a:t>
            </a:r>
            <a:r>
              <a:rPr lang="en-US" sz="1800" b="0" i="0" u="none" strike="noStrike" baseline="0" dirty="0">
                <a:latin typeface="MinionPro-Regular"/>
              </a:rPr>
              <a:t>something? If I download a copy of Wikipedia, has my</a:t>
            </a:r>
          </a:p>
          <a:p>
            <a:pPr algn="l"/>
            <a:r>
              <a:rPr lang="en-US" sz="1800" b="0" i="0" u="none" strike="noStrike" baseline="0" dirty="0">
                <a:latin typeface="MinionPro-Regular"/>
              </a:rPr>
              <a:t>computer really “learned” something? Is it suddenly smarter? In this chapter we will</a:t>
            </a:r>
          </a:p>
          <a:p>
            <a:pPr algn="l"/>
            <a:r>
              <a:rPr lang="en-US" sz="1800" b="0" i="0" u="none" strike="noStrike" baseline="0" dirty="0">
                <a:latin typeface="MinionPro-Regular"/>
              </a:rPr>
              <a:t>start by clarifying what Machine Learning is and why you may want to use it.</a:t>
            </a:r>
          </a:p>
          <a:p>
            <a:pPr algn="l"/>
            <a:r>
              <a:rPr lang="en-US" sz="1800" b="0" i="0" u="none" strike="noStrike" baseline="0" dirty="0">
                <a:latin typeface="MinionPro-Regular"/>
              </a:rPr>
              <a:t>Then, before we set out to explore the Machine Learning continent, we will take a</a:t>
            </a:r>
          </a:p>
          <a:p>
            <a:pPr algn="l"/>
            <a:r>
              <a:rPr lang="en-US" sz="1800" b="0" i="0" u="none" strike="noStrike" baseline="0" dirty="0">
                <a:latin typeface="MinionPro-Regular"/>
              </a:rPr>
              <a:t>look at the map and learn about the main regions and the most notable landmarks:</a:t>
            </a:r>
          </a:p>
          <a:p>
            <a:pPr algn="l"/>
            <a:r>
              <a:rPr lang="en-US" sz="1800" b="0" i="0" u="none" strike="noStrike" baseline="0" dirty="0">
                <a:latin typeface="MinionPro-Regular"/>
              </a:rPr>
              <a:t>supervised versus unsupervised learning, online versus batch learning, instance-based</a:t>
            </a:r>
          </a:p>
          <a:p>
            <a:pPr algn="l"/>
            <a:r>
              <a:rPr lang="en-US" sz="1800" b="0" i="0" u="none" strike="noStrike" baseline="0" dirty="0">
                <a:latin typeface="MinionPro-Regular"/>
              </a:rPr>
              <a:t>versus model-based learning. Then we will look at the workflow of a typical ML</a:t>
            </a:r>
          </a:p>
          <a:p>
            <a:pPr algn="l"/>
            <a:r>
              <a:rPr lang="en-US" sz="1800" b="0" i="0" u="none" strike="noStrike" baseline="0" dirty="0">
                <a:latin typeface="MinionPro-Regular"/>
              </a:rPr>
              <a:t>project, discuss the main challenges you may face, and cover how to evaluate and</a:t>
            </a:r>
          </a:p>
          <a:p>
            <a:pPr algn="l"/>
            <a:r>
              <a:rPr lang="en-US" sz="1800" b="0" i="0" u="none" strike="noStrike" baseline="0" dirty="0">
                <a:latin typeface="MinionPro-Regular"/>
              </a:rPr>
              <a:t>fine-tune a Machine Learning system.</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a:t>
            </a:fld>
            <a:endParaRPr lang="en-US" dirty="0"/>
          </a:p>
        </p:txBody>
      </p:sp>
    </p:spTree>
    <p:extLst>
      <p:ext uri="{BB962C8B-B14F-4D97-AF65-F5344CB8AC3E}">
        <p14:creationId xmlns:p14="http://schemas.microsoft.com/office/powerpoint/2010/main" val="72118978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For example, suppose you own a supermarket. Running an association rule</a:t>
            </a:r>
          </a:p>
          <a:p>
            <a:pPr algn="l"/>
            <a:r>
              <a:rPr lang="en-US" sz="1800" b="0" i="0" u="none" strike="noStrike" baseline="0" dirty="0">
                <a:latin typeface="MinionPro-Regular"/>
              </a:rPr>
              <a:t>on your sales logs may reveal that people who purchase barbecue sauce and potato</a:t>
            </a:r>
          </a:p>
          <a:p>
            <a:pPr algn="l"/>
            <a:r>
              <a:rPr lang="en-US" sz="1800" b="0" i="0" u="none" strike="noStrike" baseline="0" dirty="0">
                <a:latin typeface="MinionPro-Regular"/>
              </a:rPr>
              <a:t>chips also tend to buy steak. Thus, you may want to place these items close to each</a:t>
            </a:r>
          </a:p>
          <a:p>
            <a:pPr algn="l"/>
            <a:r>
              <a:rPr lang="en-US" sz="1800" b="0" i="0" u="none" strike="noStrike" baseline="0" dirty="0">
                <a:latin typeface="MinionPro-Regular"/>
              </a:rPr>
              <a:t>other.</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40</a:t>
            </a:fld>
            <a:endParaRPr lang="en-US" dirty="0"/>
          </a:p>
        </p:txBody>
      </p:sp>
    </p:spTree>
    <p:extLst>
      <p:ext uri="{BB962C8B-B14F-4D97-AF65-F5344CB8AC3E}">
        <p14:creationId xmlns:p14="http://schemas.microsoft.com/office/powerpoint/2010/main" val="38983501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Some photo-hosting services, such as Google Photos, are good examples of this. Once</a:t>
            </a:r>
          </a:p>
          <a:p>
            <a:pPr algn="l"/>
            <a:r>
              <a:rPr lang="en-US" sz="1800" b="0" i="0" u="none" strike="noStrike" baseline="0" dirty="0">
                <a:latin typeface="MinionPro-Regular"/>
              </a:rPr>
              <a:t>you upload all your family photos to the service, it automatically recognizes that the</a:t>
            </a:r>
          </a:p>
          <a:p>
            <a:pPr algn="l"/>
            <a:r>
              <a:rPr lang="en-US" sz="1800" b="0" i="0" u="none" strike="noStrike" baseline="0" dirty="0">
                <a:latin typeface="MinionPro-Regular"/>
              </a:rPr>
              <a:t>same person A shows up in photos 1, 5, and 11, while another person B shows up in</a:t>
            </a:r>
          </a:p>
          <a:p>
            <a:pPr algn="l"/>
            <a:r>
              <a:rPr lang="en-US" sz="1800" b="0" i="0" u="none" strike="noStrike" baseline="0" dirty="0">
                <a:latin typeface="MinionPro-Regular"/>
              </a:rPr>
              <a:t>photos 2, 5, and 7. This is the unsupervised part of the algorithm (clustering). Now all</a:t>
            </a:r>
          </a:p>
          <a:p>
            <a:pPr algn="l"/>
            <a:r>
              <a:rPr lang="en-US" sz="1800" b="0" i="0" u="none" strike="noStrike" baseline="0" dirty="0">
                <a:latin typeface="MinionPro-Regular"/>
              </a:rPr>
              <a:t>the system needs is for you to tell it who these people are. Just one label per person,</a:t>
            </a:r>
          </a:p>
          <a:p>
            <a:pPr algn="l"/>
            <a:r>
              <a:rPr lang="en-US" sz="1800" b="0" i="0" u="none" strike="noStrike" baseline="0" dirty="0">
                <a:latin typeface="MinionPro-Regular"/>
              </a:rPr>
              <a:t>and it is able to name everyone in every photo, which is useful for searching photos.</a:t>
            </a:r>
          </a:p>
          <a:p>
            <a:pPr algn="l"/>
            <a:endParaRPr lang="en-US" sz="1800" b="0" i="0" u="none" strike="noStrike" baseline="0" dirty="0">
              <a:latin typeface="MinionPro-Regular"/>
            </a:endParaRPr>
          </a:p>
          <a:p>
            <a:pPr algn="l"/>
            <a:r>
              <a:rPr lang="en-US" sz="1800" b="0" i="0" u="none" strike="noStrike" baseline="0" dirty="0">
                <a:latin typeface="MinionPro-Regular"/>
              </a:rPr>
              <a:t>Most </a:t>
            </a:r>
            <a:r>
              <a:rPr lang="en-US" sz="1800" b="0" i="0" u="none" strike="noStrike" baseline="0" dirty="0" err="1">
                <a:latin typeface="MinionPro-Regular"/>
              </a:rPr>
              <a:t>semisupervised</a:t>
            </a:r>
            <a:r>
              <a:rPr lang="en-US" sz="1800" b="0" i="0" u="none" strike="noStrike" baseline="0" dirty="0">
                <a:latin typeface="MinionPro-Regular"/>
              </a:rPr>
              <a:t> learning algorithms are combinations of unsupervised and</a:t>
            </a:r>
          </a:p>
          <a:p>
            <a:pPr algn="l"/>
            <a:r>
              <a:rPr lang="en-US" sz="1800" b="0" i="0" u="none" strike="noStrike" baseline="0" dirty="0">
                <a:latin typeface="MinionPro-Regular"/>
              </a:rPr>
              <a:t>supervised algorithms. For example, </a:t>
            </a:r>
            <a:r>
              <a:rPr lang="en-US" sz="1800" b="0" i="1" u="none" strike="noStrike" baseline="0" dirty="0">
                <a:latin typeface="MinionPro-It"/>
              </a:rPr>
              <a:t>deep belief networks </a:t>
            </a:r>
            <a:r>
              <a:rPr lang="en-US" sz="1800" b="0" i="0" u="none" strike="noStrike" baseline="0" dirty="0">
                <a:latin typeface="MinionPro-Regular"/>
              </a:rPr>
              <a:t>(DBNs) are based on unsupervised</a:t>
            </a:r>
          </a:p>
          <a:p>
            <a:pPr algn="l"/>
            <a:r>
              <a:rPr lang="en-US" sz="1800" b="0" i="0" u="none" strike="noStrike" baseline="0" dirty="0">
                <a:latin typeface="MinionPro-Regular"/>
              </a:rPr>
              <a:t>components called </a:t>
            </a:r>
            <a:r>
              <a:rPr lang="en-US" sz="1800" b="0" i="1" u="none" strike="noStrike" baseline="0" dirty="0">
                <a:latin typeface="MinionPro-It"/>
              </a:rPr>
              <a:t>restricted Boltzmann machines </a:t>
            </a:r>
            <a:r>
              <a:rPr lang="en-US" sz="1800" b="0" i="0" u="none" strike="noStrike" baseline="0" dirty="0">
                <a:latin typeface="MinionPro-Regular"/>
              </a:rPr>
              <a:t>(RBMs) stacked on top of</a:t>
            </a:r>
          </a:p>
          <a:p>
            <a:pPr algn="l"/>
            <a:r>
              <a:rPr lang="en-US" sz="1800" b="0" i="0" u="none" strike="noStrike" baseline="0" dirty="0">
                <a:latin typeface="MinionPro-Regular"/>
              </a:rPr>
              <a:t>one another. RBMs are trained sequentially in an unsupervised manner, and then the</a:t>
            </a:r>
          </a:p>
          <a:p>
            <a:pPr algn="l"/>
            <a:r>
              <a:rPr lang="en-US" sz="1800" b="0" i="0" u="none" strike="noStrike" baseline="0" dirty="0">
                <a:latin typeface="MinionPro-Regular"/>
              </a:rPr>
              <a:t>whole system is fine-tuned using supervised learning techniques.</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41</a:t>
            </a:fld>
            <a:endParaRPr lang="en-US" dirty="0"/>
          </a:p>
        </p:txBody>
      </p:sp>
    </p:spTree>
    <p:extLst>
      <p:ext uri="{BB962C8B-B14F-4D97-AF65-F5344CB8AC3E}">
        <p14:creationId xmlns:p14="http://schemas.microsoft.com/office/powerpoint/2010/main" val="12170710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For example, many robots implement Reinforcement Learning algorithms to learn</a:t>
            </a:r>
          </a:p>
          <a:p>
            <a:pPr algn="l"/>
            <a:r>
              <a:rPr lang="en-US" sz="1800" b="0" i="0" u="none" strike="noStrike" baseline="0" dirty="0">
                <a:latin typeface="MinionPro-Regular"/>
              </a:rPr>
              <a:t>how to walk. DeepMind’s AlphaGo program is also a good example of Reinforcement</a:t>
            </a:r>
          </a:p>
          <a:p>
            <a:pPr algn="l"/>
            <a:r>
              <a:rPr lang="en-US" sz="1800" b="0" i="0" u="none" strike="noStrike" baseline="0" dirty="0">
                <a:latin typeface="MinionPro-Regular"/>
              </a:rPr>
              <a:t>Learning: it made the headlines in May 2017 when it beat the world champion </a:t>
            </a:r>
            <a:r>
              <a:rPr lang="en-US" sz="1800" b="0" i="0" u="none" strike="noStrike" baseline="0" dirty="0" err="1">
                <a:latin typeface="MinionPro-Regular"/>
              </a:rPr>
              <a:t>Ke</a:t>
            </a:r>
            <a:r>
              <a:rPr lang="en-US" sz="1800" b="0" i="0" u="none" strike="noStrike" baseline="0" dirty="0">
                <a:latin typeface="MinionPro-Regular"/>
              </a:rPr>
              <a:t> Jie</a:t>
            </a:r>
          </a:p>
          <a:p>
            <a:pPr algn="l"/>
            <a:r>
              <a:rPr lang="en-US" sz="1800" b="0" i="0" u="none" strike="noStrike" baseline="0" dirty="0">
                <a:latin typeface="MinionPro-Regular"/>
              </a:rPr>
              <a:t>at the game of </a:t>
            </a:r>
            <a:r>
              <a:rPr lang="en-US" sz="1800" b="0" i="1" u="none" strike="noStrike" baseline="0" dirty="0">
                <a:latin typeface="MinionPro-It"/>
              </a:rPr>
              <a:t>Go</a:t>
            </a:r>
            <a:r>
              <a:rPr lang="en-US" sz="1800" b="0" i="0" u="none" strike="noStrike" baseline="0" dirty="0">
                <a:latin typeface="MinionPro-Regular"/>
              </a:rPr>
              <a:t>. It learned its winning policy by analyzing millions of games, and</a:t>
            </a:r>
          </a:p>
          <a:p>
            <a:pPr algn="l"/>
            <a:r>
              <a:rPr lang="en-US" sz="1800" b="0" i="0" u="none" strike="noStrike" baseline="0" dirty="0">
                <a:latin typeface="MinionPro-Regular"/>
              </a:rPr>
              <a:t>then playing many games against itself. Note that learning was turned off during the</a:t>
            </a:r>
          </a:p>
          <a:p>
            <a:pPr algn="l"/>
            <a:r>
              <a:rPr lang="en-US" sz="1800" b="0" i="0" u="none" strike="noStrike" baseline="0" dirty="0">
                <a:latin typeface="MinionPro-Regular"/>
              </a:rPr>
              <a:t>games against the champion; AlphaGo was just applying the policy it had learned.</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42</a:t>
            </a:fld>
            <a:endParaRPr lang="en-US" dirty="0"/>
          </a:p>
        </p:txBody>
      </p:sp>
    </p:spTree>
    <p:extLst>
      <p:ext uri="{BB962C8B-B14F-4D97-AF65-F5344CB8AC3E}">
        <p14:creationId xmlns:p14="http://schemas.microsoft.com/office/powerpoint/2010/main" val="36152900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43</a:t>
            </a:fld>
            <a:endParaRPr lang="en-US" dirty="0"/>
          </a:p>
        </p:txBody>
      </p:sp>
    </p:spTree>
    <p:extLst>
      <p:ext uri="{BB962C8B-B14F-4D97-AF65-F5344CB8AC3E}">
        <p14:creationId xmlns:p14="http://schemas.microsoft.com/office/powerpoint/2010/main" val="332365721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44</a:t>
            </a:fld>
            <a:endParaRPr lang="en-US" dirty="0"/>
          </a:p>
        </p:txBody>
      </p:sp>
    </p:spTree>
    <p:extLst>
      <p:ext uri="{BB962C8B-B14F-4D97-AF65-F5344CB8AC3E}">
        <p14:creationId xmlns:p14="http://schemas.microsoft.com/office/powerpoint/2010/main" val="4528485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If you want a batch learning system to know about new data (such as a new type of</a:t>
            </a:r>
          </a:p>
          <a:p>
            <a:pPr algn="l"/>
            <a:r>
              <a:rPr lang="en-US" sz="1800" b="0" i="0" u="none" strike="noStrike" baseline="0" dirty="0">
                <a:latin typeface="MinionPro-Regular"/>
              </a:rPr>
              <a:t>spam), you need to train a new version of the system from scratch on the full dataset</a:t>
            </a:r>
          </a:p>
          <a:p>
            <a:pPr algn="l"/>
            <a:r>
              <a:rPr lang="en-US" sz="1800" b="0" i="0" u="none" strike="noStrike" baseline="0" dirty="0">
                <a:latin typeface="MinionPro-Regular"/>
              </a:rPr>
              <a:t>(not just the new data, but also the old data), then stop the old system and replace it</a:t>
            </a:r>
          </a:p>
          <a:p>
            <a:pPr algn="l"/>
            <a:r>
              <a:rPr lang="en-US" sz="1800" b="0" i="0" u="none" strike="noStrike" baseline="0" dirty="0">
                <a:latin typeface="MinionPro-Regular"/>
              </a:rPr>
              <a:t>with the new one.</a:t>
            </a:r>
          </a:p>
          <a:p>
            <a:pPr algn="l"/>
            <a:endParaRPr lang="en-US" sz="1800" b="0" i="0" u="none" strike="noStrike" baseline="0" dirty="0">
              <a:latin typeface="MinionPro-Regular"/>
            </a:endParaRPr>
          </a:p>
          <a:p>
            <a:pPr algn="l"/>
            <a:r>
              <a:rPr lang="en-US" sz="1800" b="0" i="0" u="none" strike="noStrike" baseline="0" dirty="0">
                <a:solidFill>
                  <a:srgbClr val="000000"/>
                </a:solidFill>
                <a:latin typeface="MinionPro-Regular"/>
              </a:rPr>
              <a:t>Fortunately, the whole process of training, evaluating, and launching a Machine</a:t>
            </a:r>
          </a:p>
          <a:p>
            <a:pPr algn="l"/>
            <a:r>
              <a:rPr lang="en-US" sz="1800" b="0" i="0" u="none" strike="noStrike" baseline="0" dirty="0">
                <a:solidFill>
                  <a:srgbClr val="000000"/>
                </a:solidFill>
                <a:latin typeface="MinionPro-Regular"/>
              </a:rPr>
              <a:t>Learning system can be automated fairly easily, so even a </a:t>
            </a:r>
          </a:p>
          <a:p>
            <a:pPr algn="l"/>
            <a:r>
              <a:rPr lang="en-US" sz="1800" b="0" i="0" u="none" strike="noStrike" baseline="0" dirty="0">
                <a:latin typeface="MinionPro-Regular"/>
              </a:rPr>
              <a:t>batch learning system can adapt to change. Simply update the data and train a new</a:t>
            </a:r>
          </a:p>
          <a:p>
            <a:pPr algn="l"/>
            <a:r>
              <a:rPr lang="en-US" sz="1800" b="0" i="0" u="none" strike="noStrike" baseline="0" dirty="0">
                <a:latin typeface="MinionPro-Regular"/>
              </a:rPr>
              <a:t>version of the system from scratch as often as needed.</a:t>
            </a:r>
            <a:endParaRPr lang="en-US" sz="1800" b="0" i="0" u="none" strike="noStrike" baseline="0" dirty="0">
              <a:solidFill>
                <a:srgbClr val="000000"/>
              </a:solidFill>
              <a:latin typeface="MinionPro-Regular"/>
            </a:endParaRPr>
          </a:p>
          <a:p>
            <a:pPr algn="l"/>
            <a:endParaRPr lang="en-US" sz="1800" b="0" i="0" u="none" strike="noStrike" baseline="0" dirty="0">
              <a:solidFill>
                <a:srgbClr val="000000"/>
              </a:solidFill>
              <a:latin typeface="MinionPro-Regular"/>
            </a:endParaRPr>
          </a:p>
          <a:p>
            <a:pPr algn="l"/>
            <a:r>
              <a:rPr lang="en-US" sz="1800" b="0" i="0" u="none" strike="noStrike" baseline="0" dirty="0">
                <a:latin typeface="MinionPro-Regular"/>
              </a:rPr>
              <a:t>This solution is simple and often works fine, but training using the full set of data can</a:t>
            </a:r>
          </a:p>
          <a:p>
            <a:pPr algn="l"/>
            <a:r>
              <a:rPr lang="en-US" sz="1800" b="0" i="0" u="none" strike="noStrike" baseline="0" dirty="0">
                <a:latin typeface="MinionPro-Regular"/>
              </a:rPr>
              <a:t>take many hours, so you would typically train a new system only every 24 hours or</a:t>
            </a:r>
          </a:p>
          <a:p>
            <a:pPr algn="l"/>
            <a:r>
              <a:rPr lang="en-US" sz="1800" b="0" i="0" u="none" strike="noStrike" baseline="0" dirty="0">
                <a:latin typeface="MinionPro-Regular"/>
              </a:rPr>
              <a:t>even just weekly. If your system needs to adapt to rapidly changing data (e.g., to predict</a:t>
            </a:r>
          </a:p>
          <a:p>
            <a:pPr algn="l"/>
            <a:r>
              <a:rPr lang="en-US" sz="1800" b="0" i="0" u="none" strike="noStrike" baseline="0" dirty="0">
                <a:latin typeface="MinionPro-Regular"/>
              </a:rPr>
              <a:t>stock prices), then you need a more reactive solution.</a:t>
            </a:r>
            <a:endParaRPr lang="en-US" sz="1800" b="0" i="0" u="none" strike="noStrike" baseline="0" dirty="0">
              <a:solidFill>
                <a:srgbClr val="000000"/>
              </a:solidFill>
              <a:latin typeface="MinionPro-Regular"/>
            </a:endParaRPr>
          </a:p>
          <a:p>
            <a:pPr algn="l"/>
            <a:endParaRPr lang="en-US" sz="1800" b="0" i="0" u="none" strike="noStrike" baseline="0" dirty="0">
              <a:solidFill>
                <a:srgbClr val="000000"/>
              </a:solidFill>
              <a:latin typeface="MinionPro-Regular"/>
            </a:endParaRPr>
          </a:p>
          <a:p>
            <a:pPr algn="l"/>
            <a:r>
              <a:rPr lang="en-US" sz="1800" b="0" i="0" u="none" strike="noStrike" baseline="0" dirty="0">
                <a:latin typeface="MinionPro-Regular"/>
              </a:rPr>
              <a:t>Also, training on the full set of data requires a lot of computing resources (CPU,</a:t>
            </a:r>
          </a:p>
          <a:p>
            <a:pPr algn="l"/>
            <a:r>
              <a:rPr lang="en-US" sz="1800" b="0" i="0" u="none" strike="noStrike" baseline="0" dirty="0">
                <a:latin typeface="MinionPro-Regular"/>
              </a:rPr>
              <a:t>memory space, disk space, disk I/O, network I/O, etc.). If you have a lot of data and</a:t>
            </a:r>
          </a:p>
          <a:p>
            <a:pPr algn="l"/>
            <a:r>
              <a:rPr lang="en-US" sz="1800" b="0" i="0" u="none" strike="noStrike" baseline="0" dirty="0">
                <a:latin typeface="MinionPro-Regular"/>
              </a:rPr>
              <a:t>you automate your system to train from scratch every day, it will end up costing you a</a:t>
            </a:r>
          </a:p>
          <a:p>
            <a:pPr algn="l"/>
            <a:r>
              <a:rPr lang="en-US" sz="1800" b="0" i="0" u="none" strike="noStrike" baseline="0" dirty="0">
                <a:latin typeface="MinionPro-Regular"/>
              </a:rPr>
              <a:t>lot of money. If the amount of data is huge, it may even be impossible to use a batch</a:t>
            </a:r>
          </a:p>
          <a:p>
            <a:pPr algn="l"/>
            <a:r>
              <a:rPr lang="en-US" sz="1800" b="0" i="0" u="none" strike="noStrike" baseline="0" dirty="0">
                <a:latin typeface="MinionPro-Regular"/>
              </a:rPr>
              <a:t>learning algorithm.</a:t>
            </a:r>
          </a:p>
          <a:p>
            <a:pPr algn="l"/>
            <a:endParaRPr lang="en-US" sz="1800" b="0" i="0" u="none" strike="noStrike" baseline="0" dirty="0">
              <a:latin typeface="MinionPro-Regular"/>
            </a:endParaRPr>
          </a:p>
          <a:p>
            <a:pPr algn="l"/>
            <a:r>
              <a:rPr lang="en-US" sz="1800" b="0" i="0" u="none" strike="noStrike" baseline="0" dirty="0">
                <a:latin typeface="MinionPro-Regular"/>
              </a:rPr>
              <a:t>Finally, if your system needs to be able to learn autonomously and it has limited</a:t>
            </a:r>
          </a:p>
          <a:p>
            <a:pPr algn="l"/>
            <a:r>
              <a:rPr lang="en-US" sz="1800" b="0" i="0" u="none" strike="noStrike" baseline="0" dirty="0">
                <a:latin typeface="MinionPro-Regular"/>
              </a:rPr>
              <a:t>resources (e.g., a smartphone application or a rover on Mars), then carrying around</a:t>
            </a:r>
          </a:p>
          <a:p>
            <a:pPr algn="l"/>
            <a:r>
              <a:rPr lang="en-US" sz="1800" b="0" i="0" u="none" strike="noStrike" baseline="0" dirty="0">
                <a:latin typeface="MinionPro-Regular"/>
              </a:rPr>
              <a:t>large amounts of training data and taking up a lot of resources to train for hours</a:t>
            </a:r>
          </a:p>
          <a:p>
            <a:pPr algn="l"/>
            <a:r>
              <a:rPr lang="en-US" sz="1800" b="0" i="0" u="none" strike="noStrike" baseline="0" dirty="0">
                <a:latin typeface="MinionPro-Regular"/>
              </a:rPr>
              <a:t>every day is a showstopper.</a:t>
            </a:r>
          </a:p>
          <a:p>
            <a:pPr algn="l"/>
            <a:endParaRPr lang="en-US" sz="1800" b="0" i="0" u="none" strike="noStrike" baseline="0" dirty="0">
              <a:latin typeface="MinionPro-Regular"/>
            </a:endParaRPr>
          </a:p>
          <a:p>
            <a:pPr algn="l"/>
            <a:r>
              <a:rPr lang="en-US" sz="1800" b="0" i="0" u="none" strike="noStrike" baseline="0" dirty="0">
                <a:latin typeface="MinionPro-Regular"/>
              </a:rPr>
              <a:t>Fortunately, a better option in all these cases is to use algorithms that are capable of</a:t>
            </a:r>
          </a:p>
          <a:p>
            <a:pPr algn="l"/>
            <a:r>
              <a:rPr lang="en-US" sz="1800" b="0" i="0" u="none" strike="noStrike" baseline="0" dirty="0">
                <a:latin typeface="MinionPro-Regular"/>
              </a:rPr>
              <a:t>learning incrementally.</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45</a:t>
            </a:fld>
            <a:endParaRPr lang="en-US" dirty="0"/>
          </a:p>
        </p:txBody>
      </p:sp>
    </p:spTree>
    <p:extLst>
      <p:ext uri="{BB962C8B-B14F-4D97-AF65-F5344CB8AC3E}">
        <p14:creationId xmlns:p14="http://schemas.microsoft.com/office/powerpoint/2010/main" val="146789660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Online learning is great for systems that receive data as a continuous flow (e.g., stock</a:t>
            </a:r>
          </a:p>
          <a:p>
            <a:pPr algn="l"/>
            <a:r>
              <a:rPr lang="en-US" sz="1800" b="0" i="0" u="none" strike="noStrike" baseline="0" dirty="0">
                <a:latin typeface="MinionPro-Regular"/>
              </a:rPr>
              <a:t>prices) and need to adapt to change rapidly or autonomously. It is also a good option.</a:t>
            </a:r>
          </a:p>
          <a:p>
            <a:pPr algn="l"/>
            <a:r>
              <a:rPr lang="en-US" sz="1800" b="0" i="0" u="none" strike="noStrike" baseline="0" dirty="0">
                <a:latin typeface="MinionPro-Regular"/>
              </a:rPr>
              <a:t>if you have limited computing resources: once an online learning system has learned</a:t>
            </a:r>
          </a:p>
          <a:p>
            <a:pPr algn="l"/>
            <a:r>
              <a:rPr lang="en-US" sz="1800" b="0" i="0" u="none" strike="noStrike" baseline="0" dirty="0">
                <a:latin typeface="MinionPro-Regular"/>
              </a:rPr>
              <a:t>about new data instances, it does not need them anymore, so you can discard them</a:t>
            </a:r>
          </a:p>
          <a:p>
            <a:pPr algn="l"/>
            <a:r>
              <a:rPr lang="en-US" sz="1800" b="0" i="0" u="none" strike="noStrike" baseline="0" dirty="0">
                <a:latin typeface="MinionPro-Regular"/>
              </a:rPr>
              <a:t>(unless you want to be able to roll back to a previous state and “replay” the data). This</a:t>
            </a:r>
          </a:p>
          <a:p>
            <a:pPr algn="l"/>
            <a:r>
              <a:rPr lang="en-US" sz="1800" b="0" i="0" u="none" strike="noStrike" baseline="0" dirty="0">
                <a:latin typeface="MinionPro-Regular"/>
              </a:rPr>
              <a:t>can save a huge amount of space.</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46</a:t>
            </a:fld>
            <a:endParaRPr lang="en-US" dirty="0"/>
          </a:p>
        </p:txBody>
      </p:sp>
    </p:spTree>
    <p:extLst>
      <p:ext uri="{BB962C8B-B14F-4D97-AF65-F5344CB8AC3E}">
        <p14:creationId xmlns:p14="http://schemas.microsoft.com/office/powerpoint/2010/main" val="4495383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Out-of-core learning is usually done offline (i.e., not on the live</a:t>
            </a:r>
          </a:p>
          <a:p>
            <a:pPr algn="l"/>
            <a:r>
              <a:rPr lang="en-US" sz="1800" b="0" i="0" u="none" strike="noStrike" baseline="0" dirty="0">
                <a:latin typeface="MinionPro-Regular"/>
              </a:rPr>
              <a:t>system), so </a:t>
            </a:r>
            <a:r>
              <a:rPr lang="en-US" sz="1800" b="0" i="1" u="none" strike="noStrike" baseline="0" dirty="0">
                <a:latin typeface="MinionPro-It"/>
              </a:rPr>
              <a:t>online learning </a:t>
            </a:r>
            <a:r>
              <a:rPr lang="en-US" sz="1800" b="0" i="0" u="none" strike="noStrike" baseline="0" dirty="0">
                <a:latin typeface="MinionPro-Regular"/>
              </a:rPr>
              <a:t>can be a confusing name. Think of it as</a:t>
            </a:r>
          </a:p>
          <a:p>
            <a:pPr algn="l"/>
            <a:r>
              <a:rPr lang="en-US" sz="1800" b="0" i="1" u="none" strike="noStrike" baseline="0" dirty="0">
                <a:latin typeface="MinionPro-It"/>
              </a:rPr>
              <a:t>incremental learning</a:t>
            </a:r>
            <a:r>
              <a:rPr lang="en-US" sz="1800" b="0" i="0" u="none" strike="noStrike" baseline="0" dirty="0">
                <a:latin typeface="MinionPro-Regular"/>
              </a:rPr>
              <a:t>.</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47</a:t>
            </a:fld>
            <a:endParaRPr lang="en-US" dirty="0"/>
          </a:p>
        </p:txBody>
      </p:sp>
    </p:spTree>
    <p:extLst>
      <p:ext uri="{BB962C8B-B14F-4D97-AF65-F5344CB8AC3E}">
        <p14:creationId xmlns:p14="http://schemas.microsoft.com/office/powerpoint/2010/main" val="11005700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A big challenge with online learning is that if bad data is fed to the system, the system’s</a:t>
            </a:r>
          </a:p>
          <a:p>
            <a:pPr algn="l"/>
            <a:r>
              <a:rPr lang="en-US" sz="1800" b="0" i="0" u="none" strike="noStrike" baseline="0" dirty="0">
                <a:latin typeface="MinionPro-Regular"/>
              </a:rPr>
              <a:t>performance will gradually decline. If we are talking about a live system, your</a:t>
            </a:r>
          </a:p>
          <a:p>
            <a:pPr algn="l"/>
            <a:r>
              <a:rPr lang="en-US" sz="1800" b="0" i="0" u="none" strike="noStrike" baseline="0" dirty="0">
                <a:latin typeface="MinionPro-Regular"/>
              </a:rPr>
              <a:t>clients will notice. For example, bad data could come from a malfunctioning sensor</a:t>
            </a:r>
          </a:p>
          <a:p>
            <a:pPr algn="l"/>
            <a:r>
              <a:rPr lang="en-US" sz="1800" b="0" i="0" u="none" strike="noStrike" baseline="0" dirty="0">
                <a:latin typeface="MinionPro-Regular"/>
              </a:rPr>
              <a:t>on a robot, or from someone spamming a search engine to try to rank high in search</a:t>
            </a:r>
          </a:p>
          <a:p>
            <a:pPr algn="l"/>
            <a:r>
              <a:rPr lang="en-US" sz="1800" b="0" i="0" u="none" strike="noStrike" baseline="0" dirty="0">
                <a:latin typeface="MinionPro-Regular"/>
              </a:rPr>
              <a:t>results. To reduce this risk, you need to monitor your system closely and promptly</a:t>
            </a:r>
          </a:p>
          <a:p>
            <a:pPr algn="l"/>
            <a:r>
              <a:rPr lang="en-US" sz="1800" b="0" i="0" u="none" strike="noStrike" baseline="0" dirty="0">
                <a:latin typeface="MinionPro-Regular"/>
              </a:rPr>
              <a:t>switch learning off (and possibly revert to a previously working state) if you detect a</a:t>
            </a:r>
          </a:p>
          <a:p>
            <a:pPr algn="l"/>
            <a:r>
              <a:rPr lang="en-US" sz="1800" b="0" i="0" u="none" strike="noStrike" baseline="0" dirty="0">
                <a:latin typeface="MinionPro-Regular"/>
              </a:rPr>
              <a:t>drop in performance. You may also want to monitor the input data and react to</a:t>
            </a:r>
          </a:p>
          <a:p>
            <a:pPr algn="l"/>
            <a:r>
              <a:rPr lang="en-US" sz="1800" b="0" i="0" u="none" strike="noStrike" baseline="0" dirty="0">
                <a:latin typeface="MinionPro-Regular"/>
              </a:rPr>
              <a:t>abnormal data (e.g., using an anomaly detection algorithm).</a:t>
            </a:r>
          </a:p>
          <a:p>
            <a:pPr algn="l"/>
            <a:endParaRPr lang="en-US" sz="1800" b="0" i="0" u="none" strike="noStrike" baseline="0" dirty="0">
              <a:latin typeface="MinionPro-Regular"/>
            </a:endParaRPr>
          </a:p>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48</a:t>
            </a:fld>
            <a:endParaRPr lang="en-US" dirty="0"/>
          </a:p>
        </p:txBody>
      </p:sp>
    </p:spTree>
    <p:extLst>
      <p:ext uri="{BB962C8B-B14F-4D97-AF65-F5344CB8AC3E}">
        <p14:creationId xmlns:p14="http://schemas.microsoft.com/office/powerpoint/2010/main" val="343798867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49</a:t>
            </a:fld>
            <a:endParaRPr lang="en-US" dirty="0"/>
          </a:p>
        </p:txBody>
      </p:sp>
    </p:spTree>
    <p:extLst>
      <p:ext uri="{BB962C8B-B14F-4D97-AF65-F5344CB8AC3E}">
        <p14:creationId xmlns:p14="http://schemas.microsoft.com/office/powerpoint/2010/main" val="3521792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When most people hear “Machine Learning,” they picture a robot: a dependable butler</a:t>
            </a:r>
          </a:p>
          <a:p>
            <a:pPr algn="l"/>
            <a:r>
              <a:rPr lang="en-US" sz="1800" b="0" i="0" u="none" strike="noStrike" baseline="0" dirty="0">
                <a:latin typeface="MinionPro-Regular"/>
              </a:rPr>
              <a:t>or a deadly Terminator depending on who you ask. But Machine Learning is not</a:t>
            </a:r>
          </a:p>
          <a:p>
            <a:pPr algn="l"/>
            <a:r>
              <a:rPr lang="en-US" sz="1800" b="0" i="0" u="none" strike="noStrike" baseline="0" dirty="0">
                <a:latin typeface="MinionPro-Regular"/>
              </a:rPr>
              <a:t>just a futuristic fantasy, it’s already here. In fact, it has been around for decades in</a:t>
            </a:r>
          </a:p>
          <a:p>
            <a:pPr algn="l"/>
            <a:r>
              <a:rPr lang="en-US" sz="1800" b="0" i="0" u="none" strike="noStrike" baseline="0" dirty="0">
                <a:latin typeface="MinionPro-Regular"/>
              </a:rPr>
              <a:t>some specialized applications, such as </a:t>
            </a:r>
            <a:r>
              <a:rPr lang="en-US" sz="1800" b="0" i="1" u="none" strike="noStrike" baseline="0" dirty="0">
                <a:latin typeface="MinionPro-It"/>
              </a:rPr>
              <a:t>Optical Character Recognition </a:t>
            </a:r>
            <a:r>
              <a:rPr lang="en-US" sz="1800" b="0" i="0" u="none" strike="noStrike" baseline="0" dirty="0">
                <a:latin typeface="MinionPro-Regular"/>
              </a:rPr>
              <a:t>(OCR). But the</a:t>
            </a:r>
          </a:p>
          <a:p>
            <a:pPr algn="l"/>
            <a:r>
              <a:rPr lang="en-US" sz="1800" b="0" i="0" u="none" strike="noStrike" baseline="0" dirty="0">
                <a:latin typeface="MinionPro-Regular"/>
              </a:rPr>
              <a:t>first ML application that really became mainstream, improving the lives of hundreds</a:t>
            </a:r>
          </a:p>
          <a:p>
            <a:pPr algn="l"/>
            <a:r>
              <a:rPr lang="en-US" sz="1800" b="0" i="0" u="none" strike="noStrike" baseline="0" dirty="0">
                <a:latin typeface="MinionPro-Regular"/>
              </a:rPr>
              <a:t>of millions of people, took over the world back in the 1990s: it was the </a:t>
            </a:r>
            <a:r>
              <a:rPr lang="en-US" sz="1800" b="0" i="1" u="none" strike="noStrike" baseline="0" dirty="0">
                <a:latin typeface="MinionPro-It"/>
              </a:rPr>
              <a:t>spam filter</a:t>
            </a:r>
            <a:r>
              <a:rPr lang="en-US" sz="1800" b="0" i="0" u="none" strike="noStrike" baseline="0" dirty="0">
                <a:latin typeface="MinionPro-Regular"/>
              </a:rPr>
              <a:t>.</a:t>
            </a:r>
          </a:p>
          <a:p>
            <a:pPr algn="l"/>
            <a:r>
              <a:rPr lang="en-US" sz="1800" b="0" i="0" u="none" strike="noStrike" baseline="0" dirty="0">
                <a:latin typeface="MinionPro-Regular"/>
              </a:rPr>
              <a:t>Not exactly a self-aware Skynet, but it does technically qualify as Machine Learning</a:t>
            </a:r>
          </a:p>
          <a:p>
            <a:pPr algn="l"/>
            <a:r>
              <a:rPr lang="en-US" sz="1800" b="0" i="0" u="none" strike="noStrike" baseline="0" dirty="0">
                <a:latin typeface="MinionPro-Regular"/>
              </a:rPr>
              <a:t>(it has actually learned so well that you seldom need to flag an email as spam anymore).</a:t>
            </a:r>
          </a:p>
          <a:p>
            <a:pPr algn="l"/>
            <a:r>
              <a:rPr lang="en-US" sz="1800" b="0" i="0" u="none" strike="noStrike" baseline="0" dirty="0">
                <a:latin typeface="MinionPro-Regular"/>
              </a:rPr>
              <a:t>It was followed by hundreds of ML applications that now quietly power hundreds</a:t>
            </a:r>
          </a:p>
          <a:p>
            <a:pPr algn="l"/>
            <a:r>
              <a:rPr lang="en-US" sz="1800" b="0" i="0" u="none" strike="noStrike" baseline="0" dirty="0">
                <a:latin typeface="MinionPro-Regular"/>
              </a:rPr>
              <a:t>of products and features that you use regularly, from better recommendations</a:t>
            </a:r>
          </a:p>
          <a:p>
            <a:pPr algn="l"/>
            <a:r>
              <a:rPr lang="en-US" sz="1800" b="0" i="0" u="none" strike="noStrike" baseline="0" dirty="0">
                <a:latin typeface="MinionPro-Regular"/>
              </a:rPr>
              <a:t>to voice search.</a:t>
            </a:r>
          </a:p>
          <a:p>
            <a:pPr algn="l"/>
            <a:endParaRPr lang="en-US" sz="1800" b="0" i="0" u="none" strike="noStrike" baseline="0" dirty="0">
              <a:latin typeface="MinionPro-Regular"/>
            </a:endParaRPr>
          </a:p>
          <a:p>
            <a:pPr algn="l"/>
            <a:r>
              <a:rPr lang="en-US" sz="1800" b="0" i="0" u="none" strike="noStrike" baseline="0" dirty="0">
                <a:latin typeface="MinionPro-Regular"/>
              </a:rPr>
              <a:t>Where does Machine Learning start and where does it end? What exactly does it</a:t>
            </a:r>
          </a:p>
          <a:p>
            <a:pPr algn="l"/>
            <a:r>
              <a:rPr lang="en-US" sz="1800" b="0" i="0" u="none" strike="noStrike" baseline="0" dirty="0">
                <a:latin typeface="MinionPro-Regular"/>
              </a:rPr>
              <a:t>mean for a machine to </a:t>
            </a:r>
            <a:r>
              <a:rPr lang="en-US" sz="1800" b="0" i="1" u="none" strike="noStrike" baseline="0" dirty="0">
                <a:latin typeface="MinionPro-It"/>
              </a:rPr>
              <a:t>learn </a:t>
            </a:r>
            <a:r>
              <a:rPr lang="en-US" sz="1800" b="0" i="0" u="none" strike="noStrike" baseline="0" dirty="0">
                <a:latin typeface="MinionPro-Regular"/>
              </a:rPr>
              <a:t>something? If I download a copy of Wikipedia, has my</a:t>
            </a:r>
          </a:p>
          <a:p>
            <a:pPr algn="l"/>
            <a:r>
              <a:rPr lang="en-US" sz="1800" b="0" i="0" u="none" strike="noStrike" baseline="0" dirty="0">
                <a:latin typeface="MinionPro-Regular"/>
              </a:rPr>
              <a:t>computer really “learned” something? Is it suddenly smarter? In this chapter we will</a:t>
            </a:r>
          </a:p>
          <a:p>
            <a:pPr algn="l"/>
            <a:r>
              <a:rPr lang="en-US" sz="1800" b="0" i="0" u="none" strike="noStrike" baseline="0" dirty="0">
                <a:latin typeface="MinionPro-Regular"/>
              </a:rPr>
              <a:t>start by clarifying what Machine Learning is and why you may want to use it.</a:t>
            </a:r>
          </a:p>
          <a:p>
            <a:pPr algn="l"/>
            <a:r>
              <a:rPr lang="en-US" sz="1800" b="0" i="0" u="none" strike="noStrike" baseline="0" dirty="0">
                <a:latin typeface="MinionPro-Regular"/>
              </a:rPr>
              <a:t>Then, before we set out to explore the Machine Learning continent, we will take a</a:t>
            </a:r>
          </a:p>
          <a:p>
            <a:pPr algn="l"/>
            <a:r>
              <a:rPr lang="en-US" sz="1800" b="0" i="0" u="none" strike="noStrike" baseline="0" dirty="0">
                <a:latin typeface="MinionPro-Regular"/>
              </a:rPr>
              <a:t>look at the map and learn about the main regions and the most notable landmarks:</a:t>
            </a:r>
          </a:p>
          <a:p>
            <a:pPr algn="l"/>
            <a:r>
              <a:rPr lang="en-US" sz="1800" b="0" i="0" u="none" strike="noStrike" baseline="0" dirty="0">
                <a:latin typeface="MinionPro-Regular"/>
              </a:rPr>
              <a:t>supervised versus unsupervised learning, online versus batch learning, instance-based</a:t>
            </a:r>
          </a:p>
          <a:p>
            <a:pPr algn="l"/>
            <a:r>
              <a:rPr lang="en-US" sz="1800" b="0" i="0" u="none" strike="noStrike" baseline="0" dirty="0">
                <a:latin typeface="MinionPro-Regular"/>
              </a:rPr>
              <a:t>versus model-based learning. Then we will look at the workflow of a typical ML</a:t>
            </a:r>
          </a:p>
          <a:p>
            <a:pPr algn="l"/>
            <a:r>
              <a:rPr lang="en-US" sz="1800" b="0" i="0" u="none" strike="noStrike" baseline="0" dirty="0">
                <a:latin typeface="MinionPro-Regular"/>
              </a:rPr>
              <a:t>project, discuss the main challenges you may face, and cover how to evaluate and</a:t>
            </a:r>
          </a:p>
          <a:p>
            <a:pPr algn="l"/>
            <a:r>
              <a:rPr lang="en-US" sz="1800" b="0" i="0" u="none" strike="noStrike" baseline="0" dirty="0">
                <a:latin typeface="MinionPro-Regular"/>
              </a:rPr>
              <a:t>fine-tune a Machine Learning system.</a:t>
            </a:r>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5</a:t>
            </a:fld>
            <a:endParaRPr lang="en-US" dirty="0"/>
          </a:p>
        </p:txBody>
      </p:sp>
    </p:spTree>
    <p:extLst>
      <p:ext uri="{BB962C8B-B14F-4D97-AF65-F5344CB8AC3E}">
        <p14:creationId xmlns:p14="http://schemas.microsoft.com/office/powerpoint/2010/main" val="80914525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50</a:t>
            </a:fld>
            <a:endParaRPr lang="en-US" dirty="0"/>
          </a:p>
        </p:txBody>
      </p:sp>
    </p:spTree>
    <p:extLst>
      <p:ext uri="{BB962C8B-B14F-4D97-AF65-F5344CB8AC3E}">
        <p14:creationId xmlns:p14="http://schemas.microsoft.com/office/powerpoint/2010/main" val="1046714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machine learning everyday without even knowing it</a:t>
            </a:r>
          </a:p>
        </p:txBody>
      </p:sp>
      <p:sp>
        <p:nvSpPr>
          <p:cNvPr id="4" name="Slide Number Placeholder 3"/>
          <p:cNvSpPr>
            <a:spLocks noGrp="1"/>
          </p:cNvSpPr>
          <p:nvPr>
            <p:ph type="sldNum" sz="quarter" idx="5"/>
          </p:nvPr>
        </p:nvSpPr>
        <p:spPr/>
        <p:txBody>
          <a:bodyPr/>
          <a:lstStyle/>
          <a:p>
            <a:fld id="{C6B3AB32-59DF-41F1-9618-EDFBF5049629}" type="slidenum">
              <a:rPr lang="en-US" smtClean="0"/>
              <a:t>6</a:t>
            </a:fld>
            <a:endParaRPr lang="en-US" dirty="0"/>
          </a:p>
        </p:txBody>
      </p:sp>
    </p:spTree>
    <p:extLst>
      <p:ext uri="{BB962C8B-B14F-4D97-AF65-F5344CB8AC3E}">
        <p14:creationId xmlns:p14="http://schemas.microsoft.com/office/powerpoint/2010/main" val="1083076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machine learning everyday without even knowing it</a:t>
            </a:r>
          </a:p>
        </p:txBody>
      </p:sp>
      <p:sp>
        <p:nvSpPr>
          <p:cNvPr id="4" name="Slide Number Placeholder 3"/>
          <p:cNvSpPr>
            <a:spLocks noGrp="1"/>
          </p:cNvSpPr>
          <p:nvPr>
            <p:ph type="sldNum" sz="quarter" idx="5"/>
          </p:nvPr>
        </p:nvSpPr>
        <p:spPr/>
        <p:txBody>
          <a:bodyPr/>
          <a:lstStyle/>
          <a:p>
            <a:fld id="{C6B3AB32-59DF-41F1-9618-EDFBF5049629}" type="slidenum">
              <a:rPr lang="en-US" smtClean="0"/>
              <a:t>7</a:t>
            </a:fld>
            <a:endParaRPr lang="en-US" dirty="0"/>
          </a:p>
        </p:txBody>
      </p:sp>
    </p:spTree>
    <p:extLst>
      <p:ext uri="{BB962C8B-B14F-4D97-AF65-F5344CB8AC3E}">
        <p14:creationId xmlns:p14="http://schemas.microsoft.com/office/powerpoint/2010/main" val="39895037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machine learning everyday without even knowing it</a:t>
            </a:r>
          </a:p>
        </p:txBody>
      </p:sp>
      <p:sp>
        <p:nvSpPr>
          <p:cNvPr id="4" name="Slide Number Placeholder 3"/>
          <p:cNvSpPr>
            <a:spLocks noGrp="1"/>
          </p:cNvSpPr>
          <p:nvPr>
            <p:ph type="sldNum" sz="quarter" idx="5"/>
          </p:nvPr>
        </p:nvSpPr>
        <p:spPr/>
        <p:txBody>
          <a:bodyPr/>
          <a:lstStyle/>
          <a:p>
            <a:fld id="{C6B3AB32-59DF-41F1-9618-EDFBF5049629}" type="slidenum">
              <a:rPr lang="en-US" smtClean="0"/>
              <a:t>8</a:t>
            </a:fld>
            <a:endParaRPr lang="en-US" dirty="0"/>
          </a:p>
        </p:txBody>
      </p:sp>
    </p:spTree>
    <p:extLst>
      <p:ext uri="{BB962C8B-B14F-4D97-AF65-F5344CB8AC3E}">
        <p14:creationId xmlns:p14="http://schemas.microsoft.com/office/powerpoint/2010/main" val="1290445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9</a:t>
            </a:fld>
            <a:endParaRPr lang="en-US" dirty="0"/>
          </a:p>
        </p:txBody>
      </p:sp>
    </p:spTree>
    <p:extLst>
      <p:ext uri="{BB962C8B-B14F-4D97-AF65-F5344CB8AC3E}">
        <p14:creationId xmlns:p14="http://schemas.microsoft.com/office/powerpoint/2010/main" val="1686645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5/12/2023</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5/12/2023</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5/12/2023</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5/12/2023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5/12/2023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5/12/2023</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5/12/2023</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18.png"/><Relationship Id="rId4" Type="http://schemas.openxmlformats.org/officeDocument/2006/relationships/image" Target="../media/image17.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20.jpeg"/><Relationship Id="rId4" Type="http://schemas.openxmlformats.org/officeDocument/2006/relationships/image" Target="../media/image19.jpe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9.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19.xml"/><Relationship Id="rId1" Type="http://schemas.openxmlformats.org/officeDocument/2006/relationships/slideLayout" Target="../slideLayouts/slideLayout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24.emf"/></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25.emf"/></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9.xml"/><Relationship Id="rId4" Type="http://schemas.openxmlformats.org/officeDocument/2006/relationships/image" Target="../media/image27.emf"/></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9.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9.xml"/><Relationship Id="rId4" Type="http://schemas.openxmlformats.org/officeDocument/2006/relationships/image" Target="../media/image29.emf"/></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9.xml"/><Relationship Id="rId4" Type="http://schemas.openxmlformats.org/officeDocument/2006/relationships/image" Target="../media/image30.emf"/></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9.xml"/><Relationship Id="rId5" Type="http://schemas.openxmlformats.org/officeDocument/2006/relationships/image" Target="../media/image29.emf"/><Relationship Id="rId4" Type="http://schemas.openxmlformats.org/officeDocument/2006/relationships/image" Target="../media/image30.emf"/></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9.xml"/><Relationship Id="rId4" Type="http://schemas.openxmlformats.org/officeDocument/2006/relationships/image" Target="../media/image31.emf"/></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9.xml"/><Relationship Id="rId5" Type="http://schemas.openxmlformats.org/officeDocument/2006/relationships/image" Target="../media/image32.emf"/><Relationship Id="rId4" Type="http://schemas.openxmlformats.org/officeDocument/2006/relationships/image" Target="../media/image31.emf"/></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9.xml"/><Relationship Id="rId4" Type="http://schemas.openxmlformats.org/officeDocument/2006/relationships/image" Target="../media/image31.emf"/></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9.xml"/><Relationship Id="rId4" Type="http://schemas.openxmlformats.org/officeDocument/2006/relationships/image" Target="../media/image33.emf"/></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9.xml"/><Relationship Id="rId4" Type="http://schemas.openxmlformats.org/officeDocument/2006/relationships/image" Target="../media/image31.emf"/></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9.xml"/><Relationship Id="rId4" Type="http://schemas.openxmlformats.org/officeDocument/2006/relationships/image" Target="../media/image34.emf"/></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9.xml"/><Relationship Id="rId4" Type="http://schemas.openxmlformats.org/officeDocument/2006/relationships/image" Target="../media/image31.emf"/></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9.xml"/><Relationship Id="rId4" Type="http://schemas.openxmlformats.org/officeDocument/2006/relationships/image" Target="../media/image35.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9.xml"/><Relationship Id="rId4" Type="http://schemas.openxmlformats.org/officeDocument/2006/relationships/image" Target="../media/image36.emf"/></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9.xml"/><Relationship Id="rId4" Type="http://schemas.openxmlformats.org/officeDocument/2006/relationships/image" Target="../media/image37.emf"/></Relationships>
</file>

<file path=ppt/slides/_rels/slide4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png"/><Relationship Id="rId7" Type="http://schemas.openxmlformats.org/officeDocument/2006/relationships/diagramColors" Target="../diagrams/colors2.xml"/><Relationship Id="rId2" Type="http://schemas.openxmlformats.org/officeDocument/2006/relationships/notesSlide" Target="../notesSlides/notesSlide43.xml"/><Relationship Id="rId1" Type="http://schemas.openxmlformats.org/officeDocument/2006/relationships/slideLayout" Target="../slideLayouts/slideLayout9.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9.xml"/><Relationship Id="rId4" Type="http://schemas.openxmlformats.org/officeDocument/2006/relationships/image" Target="../media/image25.emf"/></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9.xml"/><Relationship Id="rId4" Type="http://schemas.openxmlformats.org/officeDocument/2006/relationships/image" Target="../media/image38.emf"/></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9.xml"/><Relationship Id="rId4" Type="http://schemas.openxmlformats.org/officeDocument/2006/relationships/image" Target="../media/image39.emf"/></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png"/><Relationship Id="rId7" Type="http://schemas.openxmlformats.org/officeDocument/2006/relationships/diagramColors" Target="../diagrams/colors3.xml"/><Relationship Id="rId2" Type="http://schemas.openxmlformats.org/officeDocument/2006/relationships/notesSlide" Target="../notesSlides/notesSlide49.xml"/><Relationship Id="rId1" Type="http://schemas.openxmlformats.org/officeDocument/2006/relationships/slideLayout" Target="../slideLayouts/slideLayout9.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9.pn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13.jpe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280" dirty="0">
                <a:solidFill>
                  <a:schemeClr val="bg1"/>
                </a:solidFill>
              </a:rPr>
              <a:t>Machine learning course</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704954"/>
          </a:xfrm>
        </p:spPr>
        <p:txBody>
          <a:bodyPr>
            <a:normAutofit/>
          </a:bodyPr>
          <a:lstStyle/>
          <a:p>
            <a:r>
              <a:rPr lang="en-US" sz="1800" dirty="0">
                <a:solidFill>
                  <a:srgbClr val="7CEBFF"/>
                </a:solidFill>
              </a:rPr>
              <a:t>Presented by Abdel Rahman AlSabbagh</a:t>
            </a:r>
          </a:p>
          <a:p>
            <a:endParaRPr lang="en-US" dirty="0">
              <a:solidFill>
                <a:srgbClr val="7CEBFF"/>
              </a:solidFill>
            </a:endParaRPr>
          </a:p>
        </p:txBody>
      </p:sp>
      <p:sp>
        <p:nvSpPr>
          <p:cNvPr id="6" name="Subtitle 2">
            <a:extLst>
              <a:ext uri="{FF2B5EF4-FFF2-40B4-BE49-F238E27FC236}">
                <a16:creationId xmlns:a16="http://schemas.microsoft.com/office/drawing/2014/main" id="{A26E9F07-57FE-6AF0-E386-E4DF22F79081}"/>
              </a:ext>
            </a:extLst>
          </p:cNvPr>
          <p:cNvSpPr txBox="1">
            <a:spLocks/>
          </p:cNvSpPr>
          <p:nvPr/>
        </p:nvSpPr>
        <p:spPr>
          <a:xfrm>
            <a:off x="581191" y="5468198"/>
            <a:ext cx="10993546" cy="704954"/>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gn="r"/>
            <a:r>
              <a:rPr lang="en-US" sz="1800" dirty="0">
                <a:solidFill>
                  <a:srgbClr val="7CEBFF"/>
                </a:solidFill>
              </a:rPr>
              <a:t>Lecture #1 – Tue - 10.5.2023</a:t>
            </a:r>
          </a:p>
          <a:p>
            <a:pPr algn="r"/>
            <a:endParaRPr lang="en-US" dirty="0">
              <a:solidFill>
                <a:srgbClr val="7CEBFF"/>
              </a:solidFill>
            </a:endParaRPr>
          </a:p>
        </p:txBody>
      </p:sp>
    </p:spTree>
    <p:extLst>
      <p:ext uri="{BB962C8B-B14F-4D97-AF65-F5344CB8AC3E}">
        <p14:creationId xmlns:p14="http://schemas.microsoft.com/office/powerpoint/2010/main" val="14877007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 – Other ML Applications</a:t>
            </a:r>
            <a:endParaRPr lang="en-US" sz="4000" cap="none" dirty="0">
              <a:solidFill>
                <a:schemeClr val="accent1">
                  <a:lumMod val="50000"/>
                </a:schemeClr>
              </a:solidFill>
            </a:endParaRPr>
          </a:p>
        </p:txBody>
      </p:sp>
      <p:pic>
        <p:nvPicPr>
          <p:cNvPr id="5122" name="Picture 2" descr="Detecting and Preventing Financial Fraud">
            <a:extLst>
              <a:ext uri="{FF2B5EF4-FFF2-40B4-BE49-F238E27FC236}">
                <a16:creationId xmlns:a16="http://schemas.microsoft.com/office/drawing/2014/main" id="{BBD8E84E-D11F-E5FA-A1AF-84CF07B5199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7636"/>
          <a:stretch/>
        </p:blipFill>
        <p:spPr bwMode="auto">
          <a:xfrm>
            <a:off x="457366" y="1792745"/>
            <a:ext cx="3978448" cy="3272509"/>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Sign translation">
            <a:extLst>
              <a:ext uri="{FF2B5EF4-FFF2-40B4-BE49-F238E27FC236}">
                <a16:creationId xmlns:a16="http://schemas.microsoft.com/office/drawing/2014/main" id="{119783CB-2D37-637B-3D53-9D31E9BDB27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9826" r="9385" b="58861"/>
          <a:stretch/>
        </p:blipFill>
        <p:spPr bwMode="auto">
          <a:xfrm>
            <a:off x="8160107" y="1808158"/>
            <a:ext cx="3574527" cy="101394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Sign translation">
            <a:extLst>
              <a:ext uri="{FF2B5EF4-FFF2-40B4-BE49-F238E27FC236}">
                <a16:creationId xmlns:a16="http://schemas.microsoft.com/office/drawing/2014/main" id="{585DFB62-469D-37BA-85F6-EF54085F730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50000" b="47939"/>
          <a:stretch/>
        </p:blipFill>
        <p:spPr bwMode="auto">
          <a:xfrm>
            <a:off x="4637547" y="1808158"/>
            <a:ext cx="3462452" cy="1013944"/>
          </a:xfrm>
          <a:prstGeom prst="rect">
            <a:avLst/>
          </a:prstGeom>
          <a:noFill/>
          <a:extLst>
            <a:ext uri="{909E8E84-426E-40DD-AFC4-6F175D3DCCD1}">
              <a14:hiddenFill xmlns:a14="http://schemas.microsoft.com/office/drawing/2010/main">
                <a:solidFill>
                  <a:srgbClr val="FFFFFF"/>
                </a:solidFill>
              </a14:hiddenFill>
            </a:ext>
          </a:extLst>
        </p:spPr>
      </p:pic>
      <p:sp>
        <p:nvSpPr>
          <p:cNvPr id="11" name="AutoShape 12" descr="Google Translate Can Now Handle Handwriting | Smart News| Smithsonian  Magazine">
            <a:extLst>
              <a:ext uri="{FF2B5EF4-FFF2-40B4-BE49-F238E27FC236}">
                <a16:creationId xmlns:a16="http://schemas.microsoft.com/office/drawing/2014/main" id="{6AB8EB36-231F-C03B-4CCC-B46AB93D9755}"/>
              </a:ext>
            </a:extLst>
          </p:cNvPr>
          <p:cNvSpPr>
            <a:spLocks noChangeAspect="1" noChangeArrowheads="1"/>
          </p:cNvSpPr>
          <p:nvPr/>
        </p:nvSpPr>
        <p:spPr bwMode="auto">
          <a:xfrm>
            <a:off x="5943599" y="3276599"/>
            <a:ext cx="2216507" cy="22165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a:extLst>
              <a:ext uri="{FF2B5EF4-FFF2-40B4-BE49-F238E27FC236}">
                <a16:creationId xmlns:a16="http://schemas.microsoft.com/office/drawing/2014/main" id="{2BAAF078-277F-D5B6-438B-1E2A0782FE54}"/>
              </a:ext>
            </a:extLst>
          </p:cNvPr>
          <p:cNvPicPr>
            <a:picLocks noChangeAspect="1"/>
          </p:cNvPicPr>
          <p:nvPr/>
        </p:nvPicPr>
        <p:blipFill>
          <a:blip r:embed="rId6"/>
          <a:stretch>
            <a:fillRect/>
          </a:stretch>
        </p:blipFill>
        <p:spPr>
          <a:xfrm>
            <a:off x="5421668" y="2860065"/>
            <a:ext cx="5476875" cy="2419350"/>
          </a:xfrm>
          <a:prstGeom prst="rect">
            <a:avLst/>
          </a:prstGeom>
        </p:spPr>
      </p:pic>
    </p:spTree>
    <p:extLst>
      <p:ext uri="{BB962C8B-B14F-4D97-AF65-F5344CB8AC3E}">
        <p14:creationId xmlns:p14="http://schemas.microsoft.com/office/powerpoint/2010/main" val="37469635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1000"/>
                                        <p:tgtEl>
                                          <p:spTgt spid="5122"/>
                                        </p:tgtEl>
                                      </p:cBhvr>
                                    </p:animEffect>
                                    <p:anim calcmode="lin" valueType="num">
                                      <p:cBhvr>
                                        <p:cTn id="8" dur="1000" fill="hold"/>
                                        <p:tgtEl>
                                          <p:spTgt spid="5122"/>
                                        </p:tgtEl>
                                        <p:attrNameLst>
                                          <p:attrName>ppt_x</p:attrName>
                                        </p:attrNameLst>
                                      </p:cBhvr>
                                      <p:tavLst>
                                        <p:tav tm="0">
                                          <p:val>
                                            <p:strVal val="#ppt_x"/>
                                          </p:val>
                                        </p:tav>
                                        <p:tav tm="100000">
                                          <p:val>
                                            <p:strVal val="#ppt_x"/>
                                          </p:val>
                                        </p:tav>
                                      </p:tavLst>
                                    </p:anim>
                                    <p:anim calcmode="lin" valueType="num">
                                      <p:cBhvr>
                                        <p:cTn id="9" dur="1000" fill="hold"/>
                                        <p:tgtEl>
                                          <p:spTgt spid="51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124"/>
                                        </p:tgtEl>
                                        <p:attrNameLst>
                                          <p:attrName>style.visibility</p:attrName>
                                        </p:attrNameLst>
                                      </p:cBhvr>
                                      <p:to>
                                        <p:strVal val="visible"/>
                                      </p:to>
                                    </p:set>
                                    <p:animEffect transition="in" filter="fade">
                                      <p:cBhvr>
                                        <p:cTn id="14" dur="1000"/>
                                        <p:tgtEl>
                                          <p:spTgt spid="5124"/>
                                        </p:tgtEl>
                                      </p:cBhvr>
                                    </p:animEffect>
                                    <p:anim calcmode="lin" valueType="num">
                                      <p:cBhvr>
                                        <p:cTn id="15" dur="1000" fill="hold"/>
                                        <p:tgtEl>
                                          <p:spTgt spid="5124"/>
                                        </p:tgtEl>
                                        <p:attrNameLst>
                                          <p:attrName>ppt_x</p:attrName>
                                        </p:attrNameLst>
                                      </p:cBhvr>
                                      <p:tavLst>
                                        <p:tav tm="0">
                                          <p:val>
                                            <p:strVal val="#ppt_x"/>
                                          </p:val>
                                        </p:tav>
                                        <p:tav tm="100000">
                                          <p:val>
                                            <p:strVal val="#ppt_x"/>
                                          </p:val>
                                        </p:tav>
                                      </p:tavLst>
                                    </p:anim>
                                    <p:anim calcmode="lin" valueType="num">
                                      <p:cBhvr>
                                        <p:cTn id="16" dur="1000" fill="hold"/>
                                        <p:tgtEl>
                                          <p:spTgt spid="5124"/>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1000"/>
                                        <p:tgtEl>
                                          <p:spTgt spid="12"/>
                                        </p:tgtEl>
                                      </p:cBhvr>
                                    </p:animEffect>
                                    <p:anim calcmode="lin" valueType="num">
                                      <p:cBhvr>
                                        <p:cTn id="27" dur="1000" fill="hold"/>
                                        <p:tgtEl>
                                          <p:spTgt spid="12"/>
                                        </p:tgtEl>
                                        <p:attrNameLst>
                                          <p:attrName>ppt_x</p:attrName>
                                        </p:attrNameLst>
                                      </p:cBhvr>
                                      <p:tavLst>
                                        <p:tav tm="0">
                                          <p:val>
                                            <p:strVal val="#ppt_x"/>
                                          </p:val>
                                        </p:tav>
                                        <p:tav tm="100000">
                                          <p:val>
                                            <p:strVal val="#ppt_x"/>
                                          </p:val>
                                        </p:tav>
                                      </p:tavLst>
                                    </p:anim>
                                    <p:anim calcmode="lin" valueType="num">
                                      <p:cBhvr>
                                        <p:cTn id="28"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 – Other ML Applications</a:t>
            </a:r>
            <a:endParaRPr lang="en-US" sz="4000" cap="none" dirty="0">
              <a:solidFill>
                <a:schemeClr val="accent1">
                  <a:lumMod val="50000"/>
                </a:schemeClr>
              </a:solidFill>
            </a:endParaRPr>
          </a:p>
        </p:txBody>
      </p:sp>
      <p:sp>
        <p:nvSpPr>
          <p:cNvPr id="11" name="AutoShape 12" descr="Google Translate Can Now Handle Handwriting | Smart News| Smithsonian  Magazine">
            <a:extLst>
              <a:ext uri="{FF2B5EF4-FFF2-40B4-BE49-F238E27FC236}">
                <a16:creationId xmlns:a16="http://schemas.microsoft.com/office/drawing/2014/main" id="{6AB8EB36-231F-C03B-4CCC-B46AB93D9755}"/>
              </a:ext>
            </a:extLst>
          </p:cNvPr>
          <p:cNvSpPr>
            <a:spLocks noChangeAspect="1" noChangeArrowheads="1"/>
          </p:cNvSpPr>
          <p:nvPr/>
        </p:nvSpPr>
        <p:spPr bwMode="auto">
          <a:xfrm>
            <a:off x="5943599" y="3276599"/>
            <a:ext cx="2216507" cy="22165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146" name="Picture 2" descr="AI-Enabled Defect Detection Solutions in Manufacturing | MicroAI™">
            <a:extLst>
              <a:ext uri="{FF2B5EF4-FFF2-40B4-BE49-F238E27FC236}">
                <a16:creationId xmlns:a16="http://schemas.microsoft.com/office/drawing/2014/main" id="{0CF048EF-68E9-BC82-3A01-C92E6DD5AC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365" y="2028861"/>
            <a:ext cx="6400635" cy="2800278"/>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Materials | Free Full-Text | Using Deep Learning to Detect Defects in  Manufacturing: A Comprehensive Survey and Current Challenges">
            <a:extLst>
              <a:ext uri="{FF2B5EF4-FFF2-40B4-BE49-F238E27FC236}">
                <a16:creationId xmlns:a16="http://schemas.microsoft.com/office/drawing/2014/main" id="{773C0E9C-62BA-DCB2-2209-9BD082645E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41623" y="1574361"/>
            <a:ext cx="4493012" cy="3861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69691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fade">
                                      <p:cBhvr>
                                        <p:cTn id="7" dur="1000"/>
                                        <p:tgtEl>
                                          <p:spTgt spid="6146"/>
                                        </p:tgtEl>
                                      </p:cBhvr>
                                    </p:animEffect>
                                    <p:anim calcmode="lin" valueType="num">
                                      <p:cBhvr>
                                        <p:cTn id="8" dur="1000" fill="hold"/>
                                        <p:tgtEl>
                                          <p:spTgt spid="6146"/>
                                        </p:tgtEl>
                                        <p:attrNameLst>
                                          <p:attrName>ppt_x</p:attrName>
                                        </p:attrNameLst>
                                      </p:cBhvr>
                                      <p:tavLst>
                                        <p:tav tm="0">
                                          <p:val>
                                            <p:strVal val="#ppt_x"/>
                                          </p:val>
                                        </p:tav>
                                        <p:tav tm="100000">
                                          <p:val>
                                            <p:strVal val="#ppt_x"/>
                                          </p:val>
                                        </p:tav>
                                      </p:tavLst>
                                    </p:anim>
                                    <p:anim calcmode="lin" valueType="num">
                                      <p:cBhvr>
                                        <p:cTn id="9" dur="1000" fill="hold"/>
                                        <p:tgtEl>
                                          <p:spTgt spid="614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150"/>
                                        </p:tgtEl>
                                        <p:attrNameLst>
                                          <p:attrName>style.visibility</p:attrName>
                                        </p:attrNameLst>
                                      </p:cBhvr>
                                      <p:to>
                                        <p:strVal val="visible"/>
                                      </p:to>
                                    </p:set>
                                    <p:animEffect transition="in" filter="fade">
                                      <p:cBhvr>
                                        <p:cTn id="14" dur="1000"/>
                                        <p:tgtEl>
                                          <p:spTgt spid="6150"/>
                                        </p:tgtEl>
                                      </p:cBhvr>
                                    </p:animEffect>
                                    <p:anim calcmode="lin" valueType="num">
                                      <p:cBhvr>
                                        <p:cTn id="15" dur="1000" fill="hold"/>
                                        <p:tgtEl>
                                          <p:spTgt spid="6150"/>
                                        </p:tgtEl>
                                        <p:attrNameLst>
                                          <p:attrName>ppt_x</p:attrName>
                                        </p:attrNameLst>
                                      </p:cBhvr>
                                      <p:tavLst>
                                        <p:tav tm="0">
                                          <p:val>
                                            <p:strVal val="#ppt_x"/>
                                          </p:val>
                                        </p:tav>
                                        <p:tav tm="100000">
                                          <p:val>
                                            <p:strVal val="#ppt_x"/>
                                          </p:val>
                                        </p:tav>
                                      </p:tavLst>
                                    </p:anim>
                                    <p:anim calcmode="lin" valueType="num">
                                      <p:cBhvr>
                                        <p:cTn id="16" dur="1000" fill="hold"/>
                                        <p:tgtEl>
                                          <p:spTgt spid="61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 – Other ML Applications</a:t>
            </a:r>
            <a:endParaRPr lang="en-US" sz="4000" cap="none" dirty="0">
              <a:solidFill>
                <a:schemeClr val="accent1">
                  <a:lumMod val="50000"/>
                </a:schemeClr>
              </a:solidFill>
            </a:endParaRPr>
          </a:p>
        </p:txBody>
      </p:sp>
      <p:sp>
        <p:nvSpPr>
          <p:cNvPr id="11" name="AutoShape 12" descr="Google Translate Can Now Handle Handwriting | Smart News| Smithsonian  Magazine">
            <a:extLst>
              <a:ext uri="{FF2B5EF4-FFF2-40B4-BE49-F238E27FC236}">
                <a16:creationId xmlns:a16="http://schemas.microsoft.com/office/drawing/2014/main" id="{6AB8EB36-231F-C03B-4CCC-B46AB93D9755}"/>
              </a:ext>
            </a:extLst>
          </p:cNvPr>
          <p:cNvSpPr>
            <a:spLocks noChangeAspect="1" noChangeArrowheads="1"/>
          </p:cNvSpPr>
          <p:nvPr/>
        </p:nvSpPr>
        <p:spPr bwMode="auto">
          <a:xfrm>
            <a:off x="5943599" y="3276599"/>
            <a:ext cx="2216507" cy="22165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170" name="Picture 2" descr="Weather Forecasting: How Does Big Data Analytics Magnify it ? | Analytics  Steps">
            <a:extLst>
              <a:ext uri="{FF2B5EF4-FFF2-40B4-BE49-F238E27FC236}">
                <a16:creationId xmlns:a16="http://schemas.microsoft.com/office/drawing/2014/main" id="{532F30DC-F1E9-0172-F968-105AB5B4AB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854" y="1990902"/>
            <a:ext cx="5992073" cy="287619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Stock Price Prediction using Supervised Learning - DEV Community">
            <a:extLst>
              <a:ext uri="{FF2B5EF4-FFF2-40B4-BE49-F238E27FC236}">
                <a16:creationId xmlns:a16="http://schemas.microsoft.com/office/drawing/2014/main" id="{C6E7B3CA-0E1B-36CC-C99B-108B635794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10911" y="1990902"/>
            <a:ext cx="5113235" cy="28761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09756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1000"/>
                                        <p:tgtEl>
                                          <p:spTgt spid="7170"/>
                                        </p:tgtEl>
                                      </p:cBhvr>
                                    </p:animEffect>
                                    <p:anim calcmode="lin" valueType="num">
                                      <p:cBhvr>
                                        <p:cTn id="8" dur="1000" fill="hold"/>
                                        <p:tgtEl>
                                          <p:spTgt spid="7170"/>
                                        </p:tgtEl>
                                        <p:attrNameLst>
                                          <p:attrName>ppt_x</p:attrName>
                                        </p:attrNameLst>
                                      </p:cBhvr>
                                      <p:tavLst>
                                        <p:tav tm="0">
                                          <p:val>
                                            <p:strVal val="#ppt_x"/>
                                          </p:val>
                                        </p:tav>
                                        <p:tav tm="100000">
                                          <p:val>
                                            <p:strVal val="#ppt_x"/>
                                          </p:val>
                                        </p:tav>
                                      </p:tavLst>
                                    </p:anim>
                                    <p:anim calcmode="lin" valueType="num">
                                      <p:cBhvr>
                                        <p:cTn id="9" dur="1000" fill="hold"/>
                                        <p:tgtEl>
                                          <p:spTgt spid="717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172"/>
                                        </p:tgtEl>
                                        <p:attrNameLst>
                                          <p:attrName>style.visibility</p:attrName>
                                        </p:attrNameLst>
                                      </p:cBhvr>
                                      <p:to>
                                        <p:strVal val="visible"/>
                                      </p:to>
                                    </p:set>
                                    <p:animEffect transition="in" filter="fade">
                                      <p:cBhvr>
                                        <p:cTn id="14" dur="1000"/>
                                        <p:tgtEl>
                                          <p:spTgt spid="7172"/>
                                        </p:tgtEl>
                                      </p:cBhvr>
                                    </p:animEffect>
                                    <p:anim calcmode="lin" valueType="num">
                                      <p:cBhvr>
                                        <p:cTn id="15" dur="1000" fill="hold"/>
                                        <p:tgtEl>
                                          <p:spTgt spid="7172"/>
                                        </p:tgtEl>
                                        <p:attrNameLst>
                                          <p:attrName>ppt_x</p:attrName>
                                        </p:attrNameLst>
                                      </p:cBhvr>
                                      <p:tavLst>
                                        <p:tav tm="0">
                                          <p:val>
                                            <p:strVal val="#ppt_x"/>
                                          </p:val>
                                        </p:tav>
                                        <p:tav tm="100000">
                                          <p:val>
                                            <p:strVal val="#ppt_x"/>
                                          </p:val>
                                        </p:tav>
                                      </p:tavLst>
                                    </p:anim>
                                    <p:anim calcmode="lin" valueType="num">
                                      <p:cBhvr>
                                        <p:cTn id="16" dur="1000" fill="hold"/>
                                        <p:tgtEl>
                                          <p:spTgt spid="71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 – Other ML Applications</a:t>
            </a:r>
            <a:endParaRPr lang="en-US" sz="4000" cap="none" dirty="0">
              <a:solidFill>
                <a:schemeClr val="accent1">
                  <a:lumMod val="50000"/>
                </a:schemeClr>
              </a:solidFill>
            </a:endParaRPr>
          </a:p>
        </p:txBody>
      </p:sp>
      <p:sp>
        <p:nvSpPr>
          <p:cNvPr id="11" name="AutoShape 12" descr="Google Translate Can Now Handle Handwriting | Smart News| Smithsonian  Magazine">
            <a:extLst>
              <a:ext uri="{FF2B5EF4-FFF2-40B4-BE49-F238E27FC236}">
                <a16:creationId xmlns:a16="http://schemas.microsoft.com/office/drawing/2014/main" id="{6AB8EB36-231F-C03B-4CCC-B46AB93D9755}"/>
              </a:ext>
            </a:extLst>
          </p:cNvPr>
          <p:cNvSpPr>
            <a:spLocks noChangeAspect="1" noChangeArrowheads="1"/>
          </p:cNvSpPr>
          <p:nvPr/>
        </p:nvSpPr>
        <p:spPr bwMode="auto">
          <a:xfrm>
            <a:off x="5943599" y="3276599"/>
            <a:ext cx="2216507" cy="22165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194" name="Picture 2" descr="Too easy”—Midjourney tests dramatic new version of its AI image generator |  Ars Technica">
            <a:extLst>
              <a:ext uri="{FF2B5EF4-FFF2-40B4-BE49-F238E27FC236}">
                <a16:creationId xmlns:a16="http://schemas.microsoft.com/office/drawing/2014/main" id="{CA0E30FE-4EA1-401D-1DA8-EB1CEAF72DA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78247"/>
          <a:stretch/>
        </p:blipFill>
        <p:spPr bwMode="auto">
          <a:xfrm>
            <a:off x="457365" y="1774907"/>
            <a:ext cx="1342863" cy="3472471"/>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Midjourney AI Based Art Generator Creates Dazzling Images From Words">
            <a:extLst>
              <a:ext uri="{FF2B5EF4-FFF2-40B4-BE49-F238E27FC236}">
                <a16:creationId xmlns:a16="http://schemas.microsoft.com/office/drawing/2014/main" id="{391F05CF-E948-A5D4-0E28-D7CF1219D26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00228" y="1774907"/>
            <a:ext cx="3472471" cy="347247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Too easy”—Midjourney tests dramatic new version of its AI image generator |  Ars Technica">
            <a:extLst>
              <a:ext uri="{FF2B5EF4-FFF2-40B4-BE49-F238E27FC236}">
                <a16:creationId xmlns:a16="http://schemas.microsoft.com/office/drawing/2014/main" id="{F0A697CD-EBDC-5184-509E-AE2B563BAC2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8168"/>
          <a:stretch/>
        </p:blipFill>
        <p:spPr bwMode="auto">
          <a:xfrm>
            <a:off x="5267816" y="1774906"/>
            <a:ext cx="1347746" cy="3472471"/>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descr="World's most powerful AI chatbot ChatGPT will soon 'look like a boring toy'  says OpenAI boss | The Independent">
            <a:extLst>
              <a:ext uri="{FF2B5EF4-FFF2-40B4-BE49-F238E27FC236}">
                <a16:creationId xmlns:a16="http://schemas.microsoft.com/office/drawing/2014/main" id="{BE2AE46E-D31E-338D-AC58-597B2B5B085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489" t="-184" r="4099" b="184"/>
          <a:stretch/>
        </p:blipFill>
        <p:spPr bwMode="auto">
          <a:xfrm>
            <a:off x="6860710" y="1774905"/>
            <a:ext cx="4813540" cy="34724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0579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198"/>
                                        </p:tgtEl>
                                        <p:attrNameLst>
                                          <p:attrName>style.visibility</p:attrName>
                                        </p:attrNameLst>
                                      </p:cBhvr>
                                      <p:to>
                                        <p:strVal val="visible"/>
                                      </p:to>
                                    </p:set>
                                    <p:animEffect transition="in" filter="fade">
                                      <p:cBhvr>
                                        <p:cTn id="7" dur="1000"/>
                                        <p:tgtEl>
                                          <p:spTgt spid="8198"/>
                                        </p:tgtEl>
                                      </p:cBhvr>
                                    </p:animEffect>
                                    <p:anim calcmode="lin" valueType="num">
                                      <p:cBhvr>
                                        <p:cTn id="8" dur="1000" fill="hold"/>
                                        <p:tgtEl>
                                          <p:spTgt spid="8198"/>
                                        </p:tgtEl>
                                        <p:attrNameLst>
                                          <p:attrName>ppt_x</p:attrName>
                                        </p:attrNameLst>
                                      </p:cBhvr>
                                      <p:tavLst>
                                        <p:tav tm="0">
                                          <p:val>
                                            <p:strVal val="#ppt_x"/>
                                          </p:val>
                                        </p:tav>
                                        <p:tav tm="100000">
                                          <p:val>
                                            <p:strVal val="#ppt_x"/>
                                          </p:val>
                                        </p:tav>
                                      </p:tavLst>
                                    </p:anim>
                                    <p:anim calcmode="lin" valueType="num">
                                      <p:cBhvr>
                                        <p:cTn id="9" dur="1000" fill="hold"/>
                                        <p:tgtEl>
                                          <p:spTgt spid="819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8194"/>
                                        </p:tgtEl>
                                        <p:attrNameLst>
                                          <p:attrName>style.visibility</p:attrName>
                                        </p:attrNameLst>
                                      </p:cBhvr>
                                      <p:to>
                                        <p:strVal val="visible"/>
                                      </p:to>
                                    </p:set>
                                    <p:animEffect transition="in" filter="fade">
                                      <p:cBhvr>
                                        <p:cTn id="12" dur="1000"/>
                                        <p:tgtEl>
                                          <p:spTgt spid="8194"/>
                                        </p:tgtEl>
                                      </p:cBhvr>
                                    </p:animEffect>
                                    <p:anim calcmode="lin" valueType="num">
                                      <p:cBhvr>
                                        <p:cTn id="13" dur="1000" fill="hold"/>
                                        <p:tgtEl>
                                          <p:spTgt spid="8194"/>
                                        </p:tgtEl>
                                        <p:attrNameLst>
                                          <p:attrName>ppt_x</p:attrName>
                                        </p:attrNameLst>
                                      </p:cBhvr>
                                      <p:tavLst>
                                        <p:tav tm="0">
                                          <p:val>
                                            <p:strVal val="#ppt_x"/>
                                          </p:val>
                                        </p:tav>
                                        <p:tav tm="100000">
                                          <p:val>
                                            <p:strVal val="#ppt_x"/>
                                          </p:val>
                                        </p:tav>
                                      </p:tavLst>
                                    </p:anim>
                                    <p:anim calcmode="lin" valueType="num">
                                      <p:cBhvr>
                                        <p:cTn id="14" dur="1000" fill="hold"/>
                                        <p:tgtEl>
                                          <p:spTgt spid="819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8200"/>
                                        </p:tgtEl>
                                        <p:attrNameLst>
                                          <p:attrName>style.visibility</p:attrName>
                                        </p:attrNameLst>
                                      </p:cBhvr>
                                      <p:to>
                                        <p:strVal val="visible"/>
                                      </p:to>
                                    </p:set>
                                    <p:animEffect transition="in" filter="fade">
                                      <p:cBhvr>
                                        <p:cTn id="24" dur="1000"/>
                                        <p:tgtEl>
                                          <p:spTgt spid="8200"/>
                                        </p:tgtEl>
                                      </p:cBhvr>
                                    </p:animEffect>
                                    <p:anim calcmode="lin" valueType="num">
                                      <p:cBhvr>
                                        <p:cTn id="25" dur="1000" fill="hold"/>
                                        <p:tgtEl>
                                          <p:spTgt spid="8200"/>
                                        </p:tgtEl>
                                        <p:attrNameLst>
                                          <p:attrName>ppt_x</p:attrName>
                                        </p:attrNameLst>
                                      </p:cBhvr>
                                      <p:tavLst>
                                        <p:tav tm="0">
                                          <p:val>
                                            <p:strVal val="#ppt_x"/>
                                          </p:val>
                                        </p:tav>
                                        <p:tav tm="100000">
                                          <p:val>
                                            <p:strVal val="#ppt_x"/>
                                          </p:val>
                                        </p:tav>
                                      </p:tavLst>
                                    </p:anim>
                                    <p:anim calcmode="lin" valueType="num">
                                      <p:cBhvr>
                                        <p:cTn id="26" dur="1000" fill="hold"/>
                                        <p:tgtEl>
                                          <p:spTgt spid="820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 – Other ML Applications</a:t>
            </a:r>
            <a:endParaRPr lang="en-US" sz="4000" cap="none" dirty="0">
              <a:solidFill>
                <a:schemeClr val="accent1">
                  <a:lumMod val="50000"/>
                </a:schemeClr>
              </a:solidFill>
            </a:endParaRPr>
          </a:p>
        </p:txBody>
      </p:sp>
      <p:sp>
        <p:nvSpPr>
          <p:cNvPr id="11" name="AutoShape 12" descr="Google Translate Can Now Handle Handwriting | Smart News| Smithsonian  Magazine">
            <a:extLst>
              <a:ext uri="{FF2B5EF4-FFF2-40B4-BE49-F238E27FC236}">
                <a16:creationId xmlns:a16="http://schemas.microsoft.com/office/drawing/2014/main" id="{6AB8EB36-231F-C03B-4CCC-B46AB93D9755}"/>
              </a:ext>
            </a:extLst>
          </p:cNvPr>
          <p:cNvSpPr>
            <a:spLocks noChangeAspect="1" noChangeArrowheads="1"/>
          </p:cNvSpPr>
          <p:nvPr/>
        </p:nvSpPr>
        <p:spPr bwMode="auto">
          <a:xfrm>
            <a:off x="5943599" y="3276599"/>
            <a:ext cx="2216507" cy="221650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Title 1">
            <a:extLst>
              <a:ext uri="{FF2B5EF4-FFF2-40B4-BE49-F238E27FC236}">
                <a16:creationId xmlns:a16="http://schemas.microsoft.com/office/drawing/2014/main" id="{31635AE6-C478-CACE-21D0-E8088CB02C18}"/>
              </a:ext>
            </a:extLst>
          </p:cNvPr>
          <p:cNvSpPr txBox="1">
            <a:spLocks/>
          </p:cNvSpPr>
          <p:nvPr/>
        </p:nvSpPr>
        <p:spPr>
          <a:xfrm>
            <a:off x="352590" y="1481818"/>
            <a:ext cx="10993549" cy="3452131"/>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000" cap="none" dirty="0">
                <a:solidFill>
                  <a:schemeClr val="accent1">
                    <a:lumMod val="50000"/>
                  </a:schemeClr>
                </a:solidFill>
              </a:rPr>
              <a:t>Can you think of one?</a:t>
            </a:r>
            <a:endParaRPr lang="en-US" sz="4800" cap="none" dirty="0">
              <a:solidFill>
                <a:schemeClr val="accent1">
                  <a:lumMod val="50000"/>
                </a:schemeClr>
              </a:solidFill>
            </a:endParaRPr>
          </a:p>
        </p:txBody>
      </p:sp>
    </p:spTree>
    <p:extLst>
      <p:ext uri="{BB962C8B-B14F-4D97-AF65-F5344CB8AC3E}">
        <p14:creationId xmlns:p14="http://schemas.microsoft.com/office/powerpoint/2010/main" val="15419900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So, What is Machine Learning in a sentence?</a:t>
            </a:r>
            <a:endParaRPr lang="en-US" sz="4000" cap="none" dirty="0">
              <a:solidFill>
                <a:schemeClr val="accent1">
                  <a:lumMod val="50000"/>
                </a:schemeClr>
              </a:solidFill>
            </a:endParaRPr>
          </a:p>
        </p:txBody>
      </p:sp>
      <p:sp>
        <p:nvSpPr>
          <p:cNvPr id="11" name="Title 1">
            <a:extLst>
              <a:ext uri="{FF2B5EF4-FFF2-40B4-BE49-F238E27FC236}">
                <a16:creationId xmlns:a16="http://schemas.microsoft.com/office/drawing/2014/main" id="{D5881F57-B9CE-07D9-B78A-5BE704CB4B5F}"/>
              </a:ext>
            </a:extLst>
          </p:cNvPr>
          <p:cNvSpPr txBox="1">
            <a:spLocks/>
          </p:cNvSpPr>
          <p:nvPr/>
        </p:nvSpPr>
        <p:spPr>
          <a:xfrm>
            <a:off x="352590" y="1481818"/>
            <a:ext cx="10993549" cy="3452131"/>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600" cap="none" dirty="0">
                <a:solidFill>
                  <a:schemeClr val="accent1">
                    <a:lumMod val="50000"/>
                  </a:schemeClr>
                </a:solidFill>
              </a:rPr>
              <a:t>It's the science of getting computers to learn without being </a:t>
            </a:r>
            <a:r>
              <a:rPr lang="en-US" sz="3600" b="1" cap="none" dirty="0">
                <a:solidFill>
                  <a:schemeClr val="accent1">
                    <a:lumMod val="50000"/>
                  </a:schemeClr>
                </a:solidFill>
              </a:rPr>
              <a:t>explicitly</a:t>
            </a:r>
            <a:r>
              <a:rPr lang="en-US" sz="3600" cap="none" dirty="0">
                <a:solidFill>
                  <a:schemeClr val="accent1">
                    <a:lumMod val="50000"/>
                  </a:schemeClr>
                </a:solidFill>
              </a:rPr>
              <a:t> programmed.</a:t>
            </a:r>
            <a:endParaRPr lang="en-US" sz="4400" cap="none" dirty="0">
              <a:solidFill>
                <a:schemeClr val="accent1">
                  <a:lumMod val="50000"/>
                </a:schemeClr>
              </a:solidFill>
            </a:endParaRPr>
          </a:p>
        </p:txBody>
      </p:sp>
    </p:spTree>
    <p:extLst>
      <p:ext uri="{BB962C8B-B14F-4D97-AF65-F5344CB8AC3E}">
        <p14:creationId xmlns:p14="http://schemas.microsoft.com/office/powerpoint/2010/main" val="9521383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Prerequisites</a:t>
            </a:r>
            <a:endParaRPr lang="en-US" sz="4000" cap="none" dirty="0">
              <a:solidFill>
                <a:schemeClr val="accent1">
                  <a:lumMod val="50000"/>
                </a:schemeClr>
              </a:solidFill>
            </a:endParaRPr>
          </a:p>
        </p:txBody>
      </p:sp>
      <p:sp>
        <p:nvSpPr>
          <p:cNvPr id="11" name="Title 1">
            <a:extLst>
              <a:ext uri="{FF2B5EF4-FFF2-40B4-BE49-F238E27FC236}">
                <a16:creationId xmlns:a16="http://schemas.microsoft.com/office/drawing/2014/main" id="{D5881F57-B9CE-07D9-B78A-5BE704CB4B5F}"/>
              </a:ext>
            </a:extLst>
          </p:cNvPr>
          <p:cNvSpPr txBox="1">
            <a:spLocks/>
          </p:cNvSpPr>
          <p:nvPr/>
        </p:nvSpPr>
        <p:spPr>
          <a:xfrm>
            <a:off x="352590" y="1481818"/>
            <a:ext cx="10993549" cy="3452131"/>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cap="none" dirty="0">
                <a:solidFill>
                  <a:schemeClr val="accent1">
                    <a:lumMod val="50000"/>
                  </a:schemeClr>
                </a:solidFill>
              </a:rPr>
              <a:t>We expect you to have knowledge in:</a:t>
            </a:r>
          </a:p>
          <a:p>
            <a:pPr marL="571500" indent="-571500">
              <a:buFont typeface="Arial" panose="020B0604020202020204" pitchFamily="34" charset="0"/>
              <a:buChar char="•"/>
            </a:pPr>
            <a:r>
              <a:rPr lang="en-US" sz="3200" cap="none" dirty="0">
                <a:solidFill>
                  <a:schemeClr val="accent1">
                    <a:lumMod val="50000"/>
                  </a:schemeClr>
                </a:solidFill>
              </a:rPr>
              <a:t>Programming, specifically in Python programming language. </a:t>
            </a:r>
          </a:p>
          <a:p>
            <a:pPr marL="571500" indent="-571500">
              <a:buFont typeface="Arial" panose="020B0604020202020204" pitchFamily="34" charset="0"/>
              <a:buChar char="•"/>
            </a:pPr>
            <a:r>
              <a:rPr lang="en-US" sz="3200" cap="none" dirty="0">
                <a:solidFill>
                  <a:schemeClr val="accent1">
                    <a:lumMod val="50000"/>
                  </a:schemeClr>
                </a:solidFill>
              </a:rPr>
              <a:t>Data preprocessing techniques.</a:t>
            </a:r>
          </a:p>
          <a:p>
            <a:pPr marL="571500" indent="-571500">
              <a:buFont typeface="Arial" panose="020B0604020202020204" pitchFamily="34" charset="0"/>
              <a:buChar char="•"/>
            </a:pPr>
            <a:r>
              <a:rPr lang="en-US" sz="3200" cap="none" dirty="0">
                <a:solidFill>
                  <a:schemeClr val="accent1">
                    <a:lumMod val="50000"/>
                  </a:schemeClr>
                </a:solidFill>
              </a:rPr>
              <a:t>Principles of statistics, calculus, and linear algebra.</a:t>
            </a:r>
            <a:endParaRPr lang="en-US" sz="4000" cap="none" dirty="0">
              <a:solidFill>
                <a:schemeClr val="accent1">
                  <a:lumMod val="50000"/>
                </a:schemeClr>
              </a:solidFill>
            </a:endParaRPr>
          </a:p>
        </p:txBody>
      </p:sp>
    </p:spTree>
    <p:extLst>
      <p:ext uri="{BB962C8B-B14F-4D97-AF65-F5344CB8AC3E}">
        <p14:creationId xmlns:p14="http://schemas.microsoft.com/office/powerpoint/2010/main" val="21207416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1" end="1"/>
                                            </p:txEl>
                                          </p:spTgt>
                                        </p:tgtEl>
                                        <p:attrNameLst>
                                          <p:attrName>style.visibility</p:attrName>
                                        </p:attrNameLst>
                                      </p:cBhvr>
                                      <p:to>
                                        <p:strVal val="visible"/>
                                      </p:to>
                                    </p:set>
                                    <p:animEffect transition="in" filter="fade">
                                      <p:cBhvr>
                                        <p:cTn id="14" dur="1000"/>
                                        <p:tgtEl>
                                          <p:spTgt spid="11">
                                            <p:txEl>
                                              <p:pRg st="1" end="1"/>
                                            </p:txEl>
                                          </p:spTgt>
                                        </p:tgtEl>
                                      </p:cBhvr>
                                    </p:animEffect>
                                    <p:anim calcmode="lin" valueType="num">
                                      <p:cBhvr>
                                        <p:cTn id="15"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xEl>
                                              <p:pRg st="2" end="2"/>
                                            </p:txEl>
                                          </p:spTgt>
                                        </p:tgtEl>
                                        <p:attrNameLst>
                                          <p:attrName>style.visibility</p:attrName>
                                        </p:attrNameLst>
                                      </p:cBhvr>
                                      <p:to>
                                        <p:strVal val="visible"/>
                                      </p:to>
                                    </p:set>
                                    <p:animEffect transition="in" filter="fade">
                                      <p:cBhvr>
                                        <p:cTn id="21" dur="1000"/>
                                        <p:tgtEl>
                                          <p:spTgt spid="11">
                                            <p:txEl>
                                              <p:pRg st="2" end="2"/>
                                            </p:txEl>
                                          </p:spTgt>
                                        </p:tgtEl>
                                      </p:cBhvr>
                                    </p:animEffect>
                                    <p:anim calcmode="lin" valueType="num">
                                      <p:cBhvr>
                                        <p:cTn id="22"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1">
                                            <p:txEl>
                                              <p:pRg st="3" end="3"/>
                                            </p:txEl>
                                          </p:spTgt>
                                        </p:tgtEl>
                                        <p:attrNameLst>
                                          <p:attrName>style.visibility</p:attrName>
                                        </p:attrNameLst>
                                      </p:cBhvr>
                                      <p:to>
                                        <p:strVal val="visible"/>
                                      </p:to>
                                    </p:set>
                                    <p:animEffect transition="in" filter="fade">
                                      <p:cBhvr>
                                        <p:cTn id="28" dur="1000"/>
                                        <p:tgtEl>
                                          <p:spTgt spid="11">
                                            <p:txEl>
                                              <p:pRg st="3" end="3"/>
                                            </p:txEl>
                                          </p:spTgt>
                                        </p:tgtEl>
                                      </p:cBhvr>
                                    </p:animEffect>
                                    <p:anim calcmode="lin" valueType="num">
                                      <p:cBhvr>
                                        <p:cTn id="29"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Grading</a:t>
            </a:r>
            <a:endParaRPr lang="en-US" sz="4000" cap="none" dirty="0">
              <a:solidFill>
                <a:schemeClr val="accent1">
                  <a:lumMod val="50000"/>
                </a:schemeClr>
              </a:solidFill>
            </a:endParaRPr>
          </a:p>
        </p:txBody>
      </p:sp>
      <p:sp>
        <p:nvSpPr>
          <p:cNvPr id="11" name="Title 1">
            <a:extLst>
              <a:ext uri="{FF2B5EF4-FFF2-40B4-BE49-F238E27FC236}">
                <a16:creationId xmlns:a16="http://schemas.microsoft.com/office/drawing/2014/main" id="{D5881F57-B9CE-07D9-B78A-5BE704CB4B5F}"/>
              </a:ext>
            </a:extLst>
          </p:cNvPr>
          <p:cNvSpPr txBox="1">
            <a:spLocks/>
          </p:cNvSpPr>
          <p:nvPr/>
        </p:nvSpPr>
        <p:spPr>
          <a:xfrm>
            <a:off x="352590" y="1481818"/>
            <a:ext cx="10993549" cy="3452131"/>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cap="none" dirty="0">
                <a:solidFill>
                  <a:schemeClr val="accent1">
                    <a:lumMod val="50000"/>
                  </a:schemeClr>
                </a:solidFill>
              </a:rPr>
              <a:t>In order to get a certificate for this course, you should pass the grade of 85%,  that is through completion of:</a:t>
            </a:r>
          </a:p>
          <a:p>
            <a:pPr marL="571500" indent="-571500">
              <a:buFont typeface="Arial" panose="020B0604020202020204" pitchFamily="34" charset="0"/>
              <a:buChar char="•"/>
            </a:pPr>
            <a:r>
              <a:rPr lang="en-US" sz="3200" cap="none" dirty="0">
                <a:solidFill>
                  <a:schemeClr val="accent1">
                    <a:lumMod val="50000"/>
                  </a:schemeClr>
                </a:solidFill>
              </a:rPr>
              <a:t>Assignments (50%).</a:t>
            </a:r>
          </a:p>
          <a:p>
            <a:pPr marL="571500" indent="-571500">
              <a:buFont typeface="Arial" panose="020B0604020202020204" pitchFamily="34" charset="0"/>
              <a:buChar char="•"/>
            </a:pPr>
            <a:r>
              <a:rPr lang="en-US" sz="3200" cap="none" dirty="0">
                <a:solidFill>
                  <a:schemeClr val="accent1">
                    <a:lumMod val="50000"/>
                  </a:schemeClr>
                </a:solidFill>
              </a:rPr>
              <a:t>Attendance (20%).</a:t>
            </a:r>
          </a:p>
          <a:p>
            <a:pPr marL="571500" indent="-571500">
              <a:buFont typeface="Arial" panose="020B0604020202020204" pitchFamily="34" charset="0"/>
              <a:buChar char="•"/>
            </a:pPr>
            <a:r>
              <a:rPr lang="en-US" sz="3200" cap="none" dirty="0">
                <a:solidFill>
                  <a:schemeClr val="accent1">
                    <a:lumMod val="50000"/>
                  </a:schemeClr>
                </a:solidFill>
              </a:rPr>
              <a:t>Final Project (30%).</a:t>
            </a:r>
            <a:endParaRPr lang="en-US" sz="4000" cap="none" dirty="0">
              <a:solidFill>
                <a:schemeClr val="accent1">
                  <a:lumMod val="50000"/>
                </a:schemeClr>
              </a:solidFill>
            </a:endParaRPr>
          </a:p>
        </p:txBody>
      </p:sp>
    </p:spTree>
    <p:extLst>
      <p:ext uri="{BB962C8B-B14F-4D97-AF65-F5344CB8AC3E}">
        <p14:creationId xmlns:p14="http://schemas.microsoft.com/office/powerpoint/2010/main" val="6096662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1" end="1"/>
                                            </p:txEl>
                                          </p:spTgt>
                                        </p:tgtEl>
                                        <p:attrNameLst>
                                          <p:attrName>style.visibility</p:attrName>
                                        </p:attrNameLst>
                                      </p:cBhvr>
                                      <p:to>
                                        <p:strVal val="visible"/>
                                      </p:to>
                                    </p:set>
                                    <p:animEffect transition="in" filter="fade">
                                      <p:cBhvr>
                                        <p:cTn id="14" dur="1000"/>
                                        <p:tgtEl>
                                          <p:spTgt spid="11">
                                            <p:txEl>
                                              <p:pRg st="1" end="1"/>
                                            </p:txEl>
                                          </p:spTgt>
                                        </p:tgtEl>
                                      </p:cBhvr>
                                    </p:animEffect>
                                    <p:anim calcmode="lin" valueType="num">
                                      <p:cBhvr>
                                        <p:cTn id="15"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xEl>
                                              <p:pRg st="2" end="2"/>
                                            </p:txEl>
                                          </p:spTgt>
                                        </p:tgtEl>
                                        <p:attrNameLst>
                                          <p:attrName>style.visibility</p:attrName>
                                        </p:attrNameLst>
                                      </p:cBhvr>
                                      <p:to>
                                        <p:strVal val="visible"/>
                                      </p:to>
                                    </p:set>
                                    <p:animEffect transition="in" filter="fade">
                                      <p:cBhvr>
                                        <p:cTn id="21" dur="1000"/>
                                        <p:tgtEl>
                                          <p:spTgt spid="11">
                                            <p:txEl>
                                              <p:pRg st="2" end="2"/>
                                            </p:txEl>
                                          </p:spTgt>
                                        </p:tgtEl>
                                      </p:cBhvr>
                                    </p:animEffect>
                                    <p:anim calcmode="lin" valueType="num">
                                      <p:cBhvr>
                                        <p:cTn id="22"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1">
                                            <p:txEl>
                                              <p:pRg st="3" end="3"/>
                                            </p:txEl>
                                          </p:spTgt>
                                        </p:tgtEl>
                                        <p:attrNameLst>
                                          <p:attrName>style.visibility</p:attrName>
                                        </p:attrNameLst>
                                      </p:cBhvr>
                                      <p:to>
                                        <p:strVal val="visible"/>
                                      </p:to>
                                    </p:set>
                                    <p:animEffect transition="in" filter="fade">
                                      <p:cBhvr>
                                        <p:cTn id="28" dur="1000"/>
                                        <p:tgtEl>
                                          <p:spTgt spid="11">
                                            <p:txEl>
                                              <p:pRg st="3" end="3"/>
                                            </p:txEl>
                                          </p:spTgt>
                                        </p:tgtEl>
                                      </p:cBhvr>
                                    </p:animEffect>
                                    <p:anim calcmode="lin" valueType="num">
                                      <p:cBhvr>
                                        <p:cTn id="29"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Expectations</a:t>
            </a:r>
            <a:endParaRPr lang="en-US" sz="4000" cap="none" dirty="0">
              <a:solidFill>
                <a:schemeClr val="accent1">
                  <a:lumMod val="50000"/>
                </a:schemeClr>
              </a:solidFill>
            </a:endParaRPr>
          </a:p>
        </p:txBody>
      </p:sp>
      <p:sp>
        <p:nvSpPr>
          <p:cNvPr id="11" name="Title 1">
            <a:extLst>
              <a:ext uri="{FF2B5EF4-FFF2-40B4-BE49-F238E27FC236}">
                <a16:creationId xmlns:a16="http://schemas.microsoft.com/office/drawing/2014/main" id="{D5881F57-B9CE-07D9-B78A-5BE704CB4B5F}"/>
              </a:ext>
            </a:extLst>
          </p:cNvPr>
          <p:cNvSpPr txBox="1">
            <a:spLocks/>
          </p:cNvSpPr>
          <p:nvPr/>
        </p:nvSpPr>
        <p:spPr>
          <a:xfrm>
            <a:off x="352590" y="1481818"/>
            <a:ext cx="10993549" cy="3452131"/>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cap="none" dirty="0">
                <a:solidFill>
                  <a:schemeClr val="accent1">
                    <a:lumMod val="50000"/>
                  </a:schemeClr>
                </a:solidFill>
              </a:rPr>
              <a:t>You should expect us to provide the knowledge you need to start your journey in Machine Learning.</a:t>
            </a:r>
          </a:p>
          <a:p>
            <a:endParaRPr lang="en-US" sz="3600" cap="none" dirty="0">
              <a:solidFill>
                <a:schemeClr val="accent1">
                  <a:lumMod val="50000"/>
                </a:schemeClr>
              </a:solidFill>
            </a:endParaRPr>
          </a:p>
          <a:p>
            <a:r>
              <a:rPr lang="en-US" sz="3600" cap="none" dirty="0">
                <a:solidFill>
                  <a:schemeClr val="accent1">
                    <a:lumMod val="50000"/>
                  </a:schemeClr>
                </a:solidFill>
              </a:rPr>
              <a:t>We expect from you </a:t>
            </a:r>
            <a:r>
              <a:rPr lang="en-US" sz="3600" b="1" cap="none" dirty="0">
                <a:solidFill>
                  <a:schemeClr val="accent1">
                    <a:lumMod val="50000"/>
                  </a:schemeClr>
                </a:solidFill>
              </a:rPr>
              <a:t>commitment</a:t>
            </a:r>
            <a:r>
              <a:rPr lang="en-US" sz="3600" cap="none">
                <a:solidFill>
                  <a:schemeClr val="accent1">
                    <a:lumMod val="50000"/>
                  </a:schemeClr>
                </a:solidFill>
              </a:rPr>
              <a:t>, and enthusiasm.</a:t>
            </a:r>
            <a:endParaRPr lang="en-US" sz="4000" cap="none" dirty="0">
              <a:solidFill>
                <a:schemeClr val="accent1">
                  <a:lumMod val="50000"/>
                </a:schemeClr>
              </a:solidFill>
            </a:endParaRPr>
          </a:p>
        </p:txBody>
      </p:sp>
    </p:spTree>
    <p:extLst>
      <p:ext uri="{BB962C8B-B14F-4D97-AF65-F5344CB8AC3E}">
        <p14:creationId xmlns:p14="http://schemas.microsoft.com/office/powerpoint/2010/main" val="38641440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2" end="2"/>
                                            </p:txEl>
                                          </p:spTgt>
                                        </p:tgtEl>
                                        <p:attrNameLst>
                                          <p:attrName>style.visibility</p:attrName>
                                        </p:attrNameLst>
                                      </p:cBhvr>
                                      <p:to>
                                        <p:strVal val="visible"/>
                                      </p:to>
                                    </p:set>
                                    <p:animEffect transition="in" filter="fade">
                                      <p:cBhvr>
                                        <p:cTn id="14" dur="1000"/>
                                        <p:tgtEl>
                                          <p:spTgt spid="11">
                                            <p:txEl>
                                              <p:pRg st="2" end="2"/>
                                            </p:txEl>
                                          </p:spTgt>
                                        </p:tgtEl>
                                      </p:cBhvr>
                                    </p:animEffect>
                                    <p:anim calcmode="lin" valueType="num">
                                      <p:cBhvr>
                                        <p:cTn id="15"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Course Outline</a:t>
            </a:r>
            <a:endParaRPr lang="en-US" sz="4000" cap="none" dirty="0">
              <a:solidFill>
                <a:schemeClr val="accent1">
                  <a:lumMod val="50000"/>
                </a:schemeClr>
              </a:solidFill>
            </a:endParaRPr>
          </a:p>
        </p:txBody>
      </p:sp>
      <p:graphicFrame>
        <p:nvGraphicFramePr>
          <p:cNvPr id="9" name="Diagram 8">
            <a:extLst>
              <a:ext uri="{FF2B5EF4-FFF2-40B4-BE49-F238E27FC236}">
                <a16:creationId xmlns:a16="http://schemas.microsoft.com/office/drawing/2014/main" id="{5F6437D1-C341-3310-DA86-EDFEAD0D6097}"/>
              </a:ext>
            </a:extLst>
          </p:cNvPr>
          <p:cNvGraphicFramePr/>
          <p:nvPr>
            <p:extLst>
              <p:ext uri="{D42A27DB-BD31-4B8C-83A1-F6EECF244321}">
                <p14:modId xmlns:p14="http://schemas.microsoft.com/office/powerpoint/2010/main" val="683531304"/>
              </p:ext>
            </p:extLst>
          </p:nvPr>
        </p:nvGraphicFramePr>
        <p:xfrm>
          <a:off x="457363" y="1739331"/>
          <a:ext cx="11277270" cy="32374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itle 1">
            <a:extLst>
              <a:ext uri="{FF2B5EF4-FFF2-40B4-BE49-F238E27FC236}">
                <a16:creationId xmlns:a16="http://schemas.microsoft.com/office/drawing/2014/main" id="{9FBC230C-C083-E3AB-3AB4-1580F51C81DA}"/>
              </a:ext>
            </a:extLst>
          </p:cNvPr>
          <p:cNvSpPr txBox="1">
            <a:spLocks/>
          </p:cNvSpPr>
          <p:nvPr/>
        </p:nvSpPr>
        <p:spPr>
          <a:xfrm>
            <a:off x="457363" y="5061120"/>
            <a:ext cx="10993549" cy="697546"/>
          </a:xfrm>
          <a:prstGeom prst="rect">
            <a:avLst/>
          </a:prstGeom>
        </p:spPr>
        <p:txBody>
          <a:bodyPr vert="horz" lIns="91440" tIns="45720" rIns="91440" bIns="45720" rtlCol="0" anchor="b">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200" cap="none" dirty="0">
                <a:solidFill>
                  <a:schemeClr val="accent1">
                    <a:lumMod val="50000"/>
                  </a:schemeClr>
                </a:solidFill>
              </a:rPr>
              <a:t>Resources used: </a:t>
            </a:r>
          </a:p>
          <a:p>
            <a:pPr marL="285750" indent="-285750">
              <a:buFont typeface="Arial" panose="020B0604020202020204" pitchFamily="34" charset="0"/>
              <a:buChar char="•"/>
            </a:pPr>
            <a:r>
              <a:rPr lang="en-US" sz="1200" cap="none" dirty="0">
                <a:solidFill>
                  <a:schemeClr val="accent1">
                    <a:lumMod val="50000"/>
                  </a:schemeClr>
                </a:solidFill>
              </a:rPr>
              <a:t>Hands-on Machine Learning with Scikit-Learn, </a:t>
            </a:r>
            <a:r>
              <a:rPr lang="en-US" sz="1200" cap="none" dirty="0" err="1">
                <a:solidFill>
                  <a:schemeClr val="accent1">
                    <a:lumMod val="50000"/>
                  </a:schemeClr>
                </a:solidFill>
              </a:rPr>
              <a:t>Keras</a:t>
            </a:r>
            <a:r>
              <a:rPr lang="en-US" sz="1200" cap="none" dirty="0">
                <a:solidFill>
                  <a:schemeClr val="accent1">
                    <a:lumMod val="50000"/>
                  </a:schemeClr>
                </a:solidFill>
              </a:rPr>
              <a:t>, and TensorFlow by </a:t>
            </a:r>
            <a:r>
              <a:rPr lang="en-US" sz="1200" cap="none" dirty="0" err="1">
                <a:solidFill>
                  <a:schemeClr val="accent1">
                    <a:lumMod val="50000"/>
                  </a:schemeClr>
                </a:solidFill>
              </a:rPr>
              <a:t>Aurélien</a:t>
            </a:r>
            <a:r>
              <a:rPr lang="en-US" sz="1200" cap="none" dirty="0">
                <a:solidFill>
                  <a:schemeClr val="accent1">
                    <a:lumMod val="50000"/>
                  </a:schemeClr>
                </a:solidFill>
              </a:rPr>
              <a:t> </a:t>
            </a:r>
            <a:r>
              <a:rPr lang="en-US" sz="1200" cap="none" dirty="0" err="1">
                <a:solidFill>
                  <a:schemeClr val="accent1">
                    <a:lumMod val="50000"/>
                  </a:schemeClr>
                </a:solidFill>
              </a:rPr>
              <a:t>Géron</a:t>
            </a:r>
            <a:endParaRPr lang="en-US" sz="1200" cap="none" dirty="0">
              <a:solidFill>
                <a:schemeClr val="accent1">
                  <a:lumMod val="50000"/>
                </a:schemeClr>
              </a:solidFill>
            </a:endParaRPr>
          </a:p>
          <a:p>
            <a:pPr marL="285750" indent="-285750">
              <a:buFont typeface="Arial" panose="020B0604020202020204" pitchFamily="34" charset="0"/>
              <a:buChar char="•"/>
            </a:pPr>
            <a:r>
              <a:rPr lang="en-US" sz="1200" cap="none" dirty="0">
                <a:solidFill>
                  <a:schemeClr val="accent1">
                    <a:lumMod val="50000"/>
                  </a:schemeClr>
                </a:solidFill>
              </a:rPr>
              <a:t>Machine Learning Specialization by Andrew Ng and Stanford Online</a:t>
            </a:r>
          </a:p>
        </p:txBody>
      </p:sp>
    </p:spTree>
    <p:extLst>
      <p:ext uri="{BB962C8B-B14F-4D97-AF65-F5344CB8AC3E}">
        <p14:creationId xmlns:p14="http://schemas.microsoft.com/office/powerpoint/2010/main" val="2093215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1" name="Title 1">
            <a:extLst>
              <a:ext uri="{FF2B5EF4-FFF2-40B4-BE49-F238E27FC236}">
                <a16:creationId xmlns:a16="http://schemas.microsoft.com/office/drawing/2014/main" id="{D5881F57-B9CE-07D9-B78A-5BE704CB4B5F}"/>
              </a:ext>
            </a:extLst>
          </p:cNvPr>
          <p:cNvSpPr txBox="1">
            <a:spLocks/>
          </p:cNvSpPr>
          <p:nvPr/>
        </p:nvSpPr>
        <p:spPr>
          <a:xfrm>
            <a:off x="599222" y="4402990"/>
            <a:ext cx="10993549" cy="566738"/>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cap="none" dirty="0">
                <a:solidFill>
                  <a:schemeClr val="accent1">
                    <a:lumMod val="50000"/>
                  </a:schemeClr>
                </a:solidFill>
              </a:rPr>
              <a:t>In the name of Allah, the most gracious, the most merciful, we start :)</a:t>
            </a:r>
            <a:endParaRPr lang="en-US" sz="3200" cap="none" dirty="0">
              <a:solidFill>
                <a:schemeClr val="accent1">
                  <a:lumMod val="50000"/>
                </a:schemeClr>
              </a:solidFill>
            </a:endParaRPr>
          </a:p>
        </p:txBody>
      </p:sp>
      <p:pic>
        <p:nvPicPr>
          <p:cNvPr id="5" name="Picture 4" descr="A picture containing night sky&#10;&#10;Description automatically generated">
            <a:extLst>
              <a:ext uri="{FF2B5EF4-FFF2-40B4-BE49-F238E27FC236}">
                <a16:creationId xmlns:a16="http://schemas.microsoft.com/office/drawing/2014/main" id="{D343C56C-7A79-DBDD-797B-E88BDB181EE7}"/>
              </a:ext>
            </a:extLst>
          </p:cNvPr>
          <p:cNvPicPr>
            <a:picLocks noChangeAspect="1"/>
          </p:cNvPicPr>
          <p:nvPr/>
        </p:nvPicPr>
        <p:blipFill>
          <a:blip r:embed="rId4">
            <a:duotone>
              <a:schemeClr val="accent1">
                <a:shade val="45000"/>
                <a:satMod val="135000"/>
              </a:schemeClr>
              <a:prstClr val="white"/>
            </a:duotone>
          </a:blip>
          <a:stretch>
            <a:fillRect/>
          </a:stretch>
        </p:blipFill>
        <p:spPr>
          <a:xfrm>
            <a:off x="1515369" y="1894879"/>
            <a:ext cx="9161253" cy="1909440"/>
          </a:xfrm>
          <a:prstGeom prst="rect">
            <a:avLst/>
          </a:prstGeom>
        </p:spPr>
      </p:pic>
    </p:spTree>
    <p:extLst>
      <p:ext uri="{BB962C8B-B14F-4D97-AF65-F5344CB8AC3E}">
        <p14:creationId xmlns:p14="http://schemas.microsoft.com/office/powerpoint/2010/main" val="29185440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599223" y="27314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en-US" sz="4000" cap="none" dirty="0">
              <a:solidFill>
                <a:schemeClr val="accent1">
                  <a:lumMod val="50000"/>
                </a:schemeClr>
              </a:solidFill>
            </a:endParaRPr>
          </a:p>
        </p:txBody>
      </p:sp>
      <p:sp>
        <p:nvSpPr>
          <p:cNvPr id="4" name="Title 1">
            <a:extLst>
              <a:ext uri="{FF2B5EF4-FFF2-40B4-BE49-F238E27FC236}">
                <a16:creationId xmlns:a16="http://schemas.microsoft.com/office/drawing/2014/main" id="{96F23002-E33B-5FB6-7C6D-C8D91EC3294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Machine Learning Overview</a:t>
            </a:r>
            <a:endParaRPr lang="en-US" sz="4000" cap="none" dirty="0">
              <a:solidFill>
                <a:schemeClr val="accent1">
                  <a:lumMod val="50000"/>
                </a:schemeClr>
              </a:solidFill>
            </a:endParaRPr>
          </a:p>
        </p:txBody>
      </p:sp>
      <p:sp>
        <p:nvSpPr>
          <p:cNvPr id="5" name="Title 1">
            <a:extLst>
              <a:ext uri="{FF2B5EF4-FFF2-40B4-BE49-F238E27FC236}">
                <a16:creationId xmlns:a16="http://schemas.microsoft.com/office/drawing/2014/main" id="{341913BA-5BDC-F2ED-AFAE-293A53F2427C}"/>
              </a:ext>
            </a:extLst>
          </p:cNvPr>
          <p:cNvSpPr txBox="1">
            <a:spLocks/>
          </p:cNvSpPr>
          <p:nvPr/>
        </p:nvSpPr>
        <p:spPr>
          <a:xfrm>
            <a:off x="352591" y="1557804"/>
            <a:ext cx="10993549" cy="3948474"/>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b="1" cap="none" dirty="0">
                <a:solidFill>
                  <a:schemeClr val="accent1">
                    <a:lumMod val="50000"/>
                  </a:schemeClr>
                </a:solidFill>
              </a:rPr>
              <a:t>Topics covered in this section include:</a:t>
            </a:r>
          </a:p>
          <a:p>
            <a:pPr algn="just"/>
            <a:endParaRPr lang="en-US" b="1" cap="none" dirty="0">
              <a:solidFill>
                <a:schemeClr val="accent1">
                  <a:lumMod val="50000"/>
                </a:schemeClr>
              </a:solidFill>
            </a:endParaRPr>
          </a:p>
          <a:p>
            <a:pPr marL="342900" indent="-342900" algn="just">
              <a:buFont typeface="Arial" panose="020B0604020202020204" pitchFamily="34" charset="0"/>
              <a:buChar char="•"/>
            </a:pPr>
            <a:r>
              <a:rPr lang="en-US" cap="none" dirty="0">
                <a:solidFill>
                  <a:schemeClr val="accent1">
                    <a:lumMod val="50000"/>
                  </a:schemeClr>
                </a:solidFill>
              </a:rPr>
              <a:t>What Is Machine Learning.</a:t>
            </a:r>
          </a:p>
          <a:p>
            <a:pPr marL="342900" indent="-342900" algn="just">
              <a:buFont typeface="Arial" panose="020B0604020202020204" pitchFamily="34" charset="0"/>
              <a:buChar char="•"/>
            </a:pPr>
            <a:r>
              <a:rPr lang="en-US" cap="none" dirty="0">
                <a:solidFill>
                  <a:schemeClr val="accent1">
                    <a:lumMod val="50000"/>
                  </a:schemeClr>
                </a:solidFill>
              </a:rPr>
              <a:t>Why Use Machine Learning?.</a:t>
            </a:r>
          </a:p>
          <a:p>
            <a:pPr marL="342900" indent="-342900" algn="just">
              <a:buFont typeface="Arial" panose="020B0604020202020204" pitchFamily="34" charset="0"/>
              <a:buChar char="•"/>
            </a:pPr>
            <a:r>
              <a:rPr lang="en-US" cap="none" dirty="0">
                <a:solidFill>
                  <a:schemeClr val="accent1">
                    <a:lumMod val="50000"/>
                  </a:schemeClr>
                </a:solidFill>
              </a:rPr>
              <a:t>Types of Machine Learning Systems.</a:t>
            </a:r>
          </a:p>
          <a:p>
            <a:pPr marL="342900" indent="-342900" algn="just">
              <a:buFont typeface="Arial" panose="020B0604020202020204" pitchFamily="34" charset="0"/>
              <a:buChar char="•"/>
            </a:pPr>
            <a:r>
              <a:rPr lang="en-US" cap="none" dirty="0">
                <a:solidFill>
                  <a:schemeClr val="accent1">
                    <a:lumMod val="50000"/>
                  </a:schemeClr>
                </a:solidFill>
              </a:rPr>
              <a:t>Main Challenges of Machine Learning.</a:t>
            </a:r>
          </a:p>
          <a:p>
            <a:pPr marL="342900" indent="-342900" algn="just">
              <a:buFont typeface="Arial" panose="020B0604020202020204" pitchFamily="34" charset="0"/>
              <a:buChar char="•"/>
            </a:pPr>
            <a:r>
              <a:rPr lang="en-US" cap="none" dirty="0">
                <a:solidFill>
                  <a:schemeClr val="accent1">
                    <a:lumMod val="50000"/>
                  </a:schemeClr>
                </a:solidFill>
              </a:rPr>
              <a:t>Testing and Validating.</a:t>
            </a:r>
          </a:p>
          <a:p>
            <a:pPr marL="342900" indent="-342900" algn="just">
              <a:buFont typeface="Arial" panose="020B0604020202020204" pitchFamily="34" charset="0"/>
              <a:buChar char="•"/>
            </a:pPr>
            <a:r>
              <a:rPr lang="en-US" cap="none" dirty="0">
                <a:solidFill>
                  <a:schemeClr val="accent1">
                    <a:lumMod val="50000"/>
                  </a:schemeClr>
                </a:solidFill>
              </a:rPr>
              <a:t>Exercises.</a:t>
            </a:r>
          </a:p>
        </p:txBody>
      </p:sp>
    </p:spTree>
    <p:extLst>
      <p:ext uri="{BB962C8B-B14F-4D97-AF65-F5344CB8AC3E}">
        <p14:creationId xmlns:p14="http://schemas.microsoft.com/office/powerpoint/2010/main" val="40802527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2" end="2"/>
                                            </p:txEl>
                                          </p:spTgt>
                                        </p:tgtEl>
                                        <p:attrNameLst>
                                          <p:attrName>style.visibility</p:attrName>
                                        </p:attrNameLst>
                                      </p:cBhvr>
                                      <p:to>
                                        <p:strVal val="visible"/>
                                      </p:to>
                                    </p:set>
                                    <p:animEffect transition="in" filter="fade">
                                      <p:cBhvr>
                                        <p:cTn id="14" dur="1000"/>
                                        <p:tgtEl>
                                          <p:spTgt spid="5">
                                            <p:txEl>
                                              <p:pRg st="2" end="2"/>
                                            </p:txEl>
                                          </p:spTgt>
                                        </p:tgtEl>
                                      </p:cBhvr>
                                    </p:animEffect>
                                    <p:anim calcmode="lin" valueType="num">
                                      <p:cBhvr>
                                        <p:cTn id="15"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2" end="2"/>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1000"/>
                                        <p:tgtEl>
                                          <p:spTgt spid="5">
                                            <p:txEl>
                                              <p:pRg st="3" end="3"/>
                                            </p:txEl>
                                          </p:spTgt>
                                        </p:tgtEl>
                                      </p:cBhvr>
                                    </p:animEffect>
                                    <p:anim calcmode="lin" valueType="num">
                                      <p:cBhvr>
                                        <p:cTn id="20"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5">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1000"/>
                                        <p:tgtEl>
                                          <p:spTgt spid="5">
                                            <p:txEl>
                                              <p:pRg st="4" end="4"/>
                                            </p:txEl>
                                          </p:spTgt>
                                        </p:tgtEl>
                                      </p:cBhvr>
                                    </p:animEffect>
                                    <p:anim calcmode="lin" valueType="num">
                                      <p:cBhvr>
                                        <p:cTn id="25"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5">
                                            <p:txEl>
                                              <p:pRg st="4" end="4"/>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Effect transition="in" filter="fade">
                                      <p:cBhvr>
                                        <p:cTn id="29" dur="1000"/>
                                        <p:tgtEl>
                                          <p:spTgt spid="5">
                                            <p:txEl>
                                              <p:pRg st="5" end="5"/>
                                            </p:txEl>
                                          </p:spTgt>
                                        </p:tgtEl>
                                      </p:cBhvr>
                                    </p:animEffect>
                                    <p:anim calcmode="lin" valueType="num">
                                      <p:cBhvr>
                                        <p:cTn id="30"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31" dur="1000" fill="hold"/>
                                        <p:tgtEl>
                                          <p:spTgt spid="5">
                                            <p:txEl>
                                              <p:pRg st="5" end="5"/>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5">
                                            <p:txEl>
                                              <p:pRg st="6" end="6"/>
                                            </p:txEl>
                                          </p:spTgt>
                                        </p:tgtEl>
                                        <p:attrNameLst>
                                          <p:attrName>style.visibility</p:attrName>
                                        </p:attrNameLst>
                                      </p:cBhvr>
                                      <p:to>
                                        <p:strVal val="visible"/>
                                      </p:to>
                                    </p:set>
                                    <p:animEffect transition="in" filter="fade">
                                      <p:cBhvr>
                                        <p:cTn id="34" dur="1000"/>
                                        <p:tgtEl>
                                          <p:spTgt spid="5">
                                            <p:txEl>
                                              <p:pRg st="6" end="6"/>
                                            </p:txEl>
                                          </p:spTgt>
                                        </p:tgtEl>
                                      </p:cBhvr>
                                    </p:animEffect>
                                    <p:anim calcmode="lin" valueType="num">
                                      <p:cBhvr>
                                        <p:cTn id="35"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5">
                                            <p:txEl>
                                              <p:pRg st="6" end="6"/>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5">
                                            <p:txEl>
                                              <p:pRg st="7" end="7"/>
                                            </p:txEl>
                                          </p:spTgt>
                                        </p:tgtEl>
                                        <p:attrNameLst>
                                          <p:attrName>style.visibility</p:attrName>
                                        </p:attrNameLst>
                                      </p:cBhvr>
                                      <p:to>
                                        <p:strVal val="visible"/>
                                      </p:to>
                                    </p:set>
                                    <p:animEffect transition="in" filter="fade">
                                      <p:cBhvr>
                                        <p:cTn id="39" dur="1000"/>
                                        <p:tgtEl>
                                          <p:spTgt spid="5">
                                            <p:txEl>
                                              <p:pRg st="7" end="7"/>
                                            </p:txEl>
                                          </p:spTgt>
                                        </p:tgtEl>
                                      </p:cBhvr>
                                    </p:animEffect>
                                    <p:anim calcmode="lin" valueType="num">
                                      <p:cBhvr>
                                        <p:cTn id="40"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41" dur="1000" fill="hold"/>
                                        <p:tgtEl>
                                          <p:spTgt spid="5">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What Is Machine Learning?</a:t>
            </a:r>
            <a:endParaRPr lang="en-US" sz="4000" cap="none" dirty="0">
              <a:solidFill>
                <a:schemeClr val="accent1">
                  <a:lumMod val="50000"/>
                </a:schemeClr>
              </a:solidFill>
            </a:endParaRPr>
          </a:p>
        </p:txBody>
      </p:sp>
      <p:sp>
        <p:nvSpPr>
          <p:cNvPr id="4" name="Title 1">
            <a:extLst>
              <a:ext uri="{FF2B5EF4-FFF2-40B4-BE49-F238E27FC236}">
                <a16:creationId xmlns:a16="http://schemas.microsoft.com/office/drawing/2014/main" id="{155560C8-7B7A-74BA-82C1-02F04AF8956B}"/>
              </a:ext>
            </a:extLst>
          </p:cNvPr>
          <p:cNvSpPr txBox="1">
            <a:spLocks/>
          </p:cNvSpPr>
          <p:nvPr/>
        </p:nvSpPr>
        <p:spPr>
          <a:xfrm>
            <a:off x="352591" y="1536153"/>
            <a:ext cx="10993549" cy="80869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b="1" cap="none" dirty="0">
                <a:solidFill>
                  <a:schemeClr val="accent1">
                    <a:lumMod val="50000"/>
                  </a:schemeClr>
                </a:solidFill>
              </a:rPr>
              <a:t>Machine Learning </a:t>
            </a:r>
            <a:r>
              <a:rPr lang="en-US" cap="none" dirty="0">
                <a:solidFill>
                  <a:schemeClr val="accent1">
                    <a:lumMod val="50000"/>
                  </a:schemeClr>
                </a:solidFill>
              </a:rPr>
              <a:t>is the science (and art) of programming computers so they can</a:t>
            </a:r>
          </a:p>
          <a:p>
            <a:pPr algn="just"/>
            <a:r>
              <a:rPr lang="en-US" cap="none" dirty="0">
                <a:solidFill>
                  <a:schemeClr val="accent1">
                    <a:lumMod val="50000"/>
                  </a:schemeClr>
                </a:solidFill>
              </a:rPr>
              <a:t>learn from </a:t>
            </a:r>
            <a:r>
              <a:rPr lang="en-US" i="1" cap="none" dirty="0">
                <a:solidFill>
                  <a:schemeClr val="accent1">
                    <a:lumMod val="50000"/>
                  </a:schemeClr>
                </a:solidFill>
              </a:rPr>
              <a:t>data</a:t>
            </a:r>
            <a:r>
              <a:rPr lang="en-US" cap="none" dirty="0">
                <a:solidFill>
                  <a:schemeClr val="accent1">
                    <a:lumMod val="50000"/>
                  </a:schemeClr>
                </a:solidFill>
              </a:rPr>
              <a:t>.</a:t>
            </a:r>
          </a:p>
        </p:txBody>
      </p:sp>
      <p:sp>
        <p:nvSpPr>
          <p:cNvPr id="5" name="Title 1">
            <a:extLst>
              <a:ext uri="{FF2B5EF4-FFF2-40B4-BE49-F238E27FC236}">
                <a16:creationId xmlns:a16="http://schemas.microsoft.com/office/drawing/2014/main" id="{2A3EFF62-2A0E-E989-64F0-F72C10C065AE}"/>
              </a:ext>
            </a:extLst>
          </p:cNvPr>
          <p:cNvSpPr txBox="1">
            <a:spLocks/>
          </p:cNvSpPr>
          <p:nvPr/>
        </p:nvSpPr>
        <p:spPr>
          <a:xfrm>
            <a:off x="352591" y="2454207"/>
            <a:ext cx="10993549" cy="130922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1600" cap="none" dirty="0">
                <a:solidFill>
                  <a:schemeClr val="accent1">
                    <a:lumMod val="50000"/>
                  </a:schemeClr>
                </a:solidFill>
              </a:rPr>
              <a:t>A slightly more general definition: </a:t>
            </a:r>
          </a:p>
          <a:p>
            <a:pPr algn="just"/>
            <a:r>
              <a:rPr lang="en-US" cap="none" dirty="0">
                <a:solidFill>
                  <a:schemeClr val="accent1">
                    <a:lumMod val="50000"/>
                  </a:schemeClr>
                </a:solidFill>
              </a:rPr>
              <a:t>The field of study that gives computers the ability to learn without being explicitly programmed. </a:t>
            </a:r>
          </a:p>
          <a:p>
            <a:pPr algn="just"/>
            <a:r>
              <a:rPr lang="en-US" sz="1400" i="1" cap="none" dirty="0">
                <a:solidFill>
                  <a:schemeClr val="accent1">
                    <a:lumMod val="50000"/>
                  </a:schemeClr>
                </a:solidFill>
              </a:rPr>
              <a:t>- Arthur Samuel, 1959</a:t>
            </a:r>
          </a:p>
        </p:txBody>
      </p:sp>
      <p:sp>
        <p:nvSpPr>
          <p:cNvPr id="7" name="Title 1">
            <a:extLst>
              <a:ext uri="{FF2B5EF4-FFF2-40B4-BE49-F238E27FC236}">
                <a16:creationId xmlns:a16="http://schemas.microsoft.com/office/drawing/2014/main" id="{262C0634-CA74-D4AE-C517-D6ABB58C9334}"/>
              </a:ext>
            </a:extLst>
          </p:cNvPr>
          <p:cNvSpPr txBox="1">
            <a:spLocks/>
          </p:cNvSpPr>
          <p:nvPr/>
        </p:nvSpPr>
        <p:spPr>
          <a:xfrm>
            <a:off x="352591" y="3872791"/>
            <a:ext cx="10993549" cy="1582954"/>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1600" cap="none" dirty="0">
                <a:solidFill>
                  <a:schemeClr val="accent1">
                    <a:lumMod val="50000"/>
                  </a:schemeClr>
                </a:solidFill>
              </a:rPr>
              <a:t>A more engineering-oriented one:</a:t>
            </a:r>
          </a:p>
          <a:p>
            <a:pPr algn="just"/>
            <a:r>
              <a:rPr lang="en-US" cap="none" dirty="0">
                <a:solidFill>
                  <a:schemeClr val="accent1">
                    <a:lumMod val="50000"/>
                  </a:schemeClr>
                </a:solidFill>
              </a:rPr>
              <a:t>A computer program is said to learn from experience E with respect to some task T</a:t>
            </a:r>
          </a:p>
          <a:p>
            <a:pPr algn="just"/>
            <a:r>
              <a:rPr lang="en-US" cap="none" dirty="0">
                <a:solidFill>
                  <a:schemeClr val="accent1">
                    <a:lumMod val="50000"/>
                  </a:schemeClr>
                </a:solidFill>
              </a:rPr>
              <a:t>and some performance measure P, if its performance on T, as measured by P, improves</a:t>
            </a:r>
          </a:p>
          <a:p>
            <a:pPr algn="just"/>
            <a:r>
              <a:rPr lang="en-US" cap="none" dirty="0">
                <a:solidFill>
                  <a:schemeClr val="accent1">
                    <a:lumMod val="50000"/>
                  </a:schemeClr>
                </a:solidFill>
              </a:rPr>
              <a:t>with experience E.</a:t>
            </a:r>
          </a:p>
          <a:p>
            <a:pPr algn="just"/>
            <a:r>
              <a:rPr lang="en-US" sz="1400" i="1" cap="none" dirty="0">
                <a:solidFill>
                  <a:schemeClr val="accent1">
                    <a:lumMod val="50000"/>
                  </a:schemeClr>
                </a:solidFill>
              </a:rPr>
              <a:t>- Tom Mitchell, 1997</a:t>
            </a:r>
          </a:p>
        </p:txBody>
      </p:sp>
    </p:spTree>
    <p:extLst>
      <p:ext uri="{BB962C8B-B14F-4D97-AF65-F5344CB8AC3E}">
        <p14:creationId xmlns:p14="http://schemas.microsoft.com/office/powerpoint/2010/main" val="36755339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Why Use Machine Learning?</a:t>
            </a:r>
            <a:endParaRPr lang="en-US" sz="4000" cap="none" dirty="0">
              <a:solidFill>
                <a:schemeClr val="accent1">
                  <a:lumMod val="50000"/>
                </a:schemeClr>
              </a:solidFill>
            </a:endParaRPr>
          </a:p>
        </p:txBody>
      </p:sp>
      <p:sp>
        <p:nvSpPr>
          <p:cNvPr id="4" name="Title 1">
            <a:extLst>
              <a:ext uri="{FF2B5EF4-FFF2-40B4-BE49-F238E27FC236}">
                <a16:creationId xmlns:a16="http://schemas.microsoft.com/office/drawing/2014/main" id="{155560C8-7B7A-74BA-82C1-02F04AF8956B}"/>
              </a:ext>
            </a:extLst>
          </p:cNvPr>
          <p:cNvSpPr txBox="1">
            <a:spLocks/>
          </p:cNvSpPr>
          <p:nvPr/>
        </p:nvSpPr>
        <p:spPr>
          <a:xfrm>
            <a:off x="352591" y="1536153"/>
            <a:ext cx="4952740" cy="3723974"/>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Let’s take the example of spam filtering in both </a:t>
            </a:r>
            <a:r>
              <a:rPr lang="en-US" b="1" cap="none" dirty="0">
                <a:solidFill>
                  <a:schemeClr val="accent1">
                    <a:lumMod val="50000"/>
                  </a:schemeClr>
                </a:solidFill>
              </a:rPr>
              <a:t>traditional</a:t>
            </a:r>
            <a:r>
              <a:rPr lang="en-US" cap="none" dirty="0">
                <a:solidFill>
                  <a:schemeClr val="accent1">
                    <a:lumMod val="50000"/>
                  </a:schemeClr>
                </a:solidFill>
              </a:rPr>
              <a:t> approach and </a:t>
            </a:r>
            <a:r>
              <a:rPr lang="en-US" b="1" cap="none" dirty="0">
                <a:solidFill>
                  <a:schemeClr val="accent1">
                    <a:lumMod val="50000"/>
                  </a:schemeClr>
                </a:solidFill>
              </a:rPr>
              <a:t>Machine Learning </a:t>
            </a:r>
            <a:r>
              <a:rPr lang="en-US" cap="none" dirty="0">
                <a:solidFill>
                  <a:schemeClr val="accent1">
                    <a:lumMod val="50000"/>
                  </a:schemeClr>
                </a:solidFill>
              </a:rPr>
              <a:t>approach.</a:t>
            </a:r>
          </a:p>
        </p:txBody>
      </p:sp>
      <p:sp>
        <p:nvSpPr>
          <p:cNvPr id="12" name="Title 1">
            <a:extLst>
              <a:ext uri="{FF2B5EF4-FFF2-40B4-BE49-F238E27FC236}">
                <a16:creationId xmlns:a16="http://schemas.microsoft.com/office/drawing/2014/main" id="{21BCF3A6-4272-45E5-2547-65D73E31B0FA}"/>
              </a:ext>
            </a:extLst>
          </p:cNvPr>
          <p:cNvSpPr txBox="1">
            <a:spLocks/>
          </p:cNvSpPr>
          <p:nvPr/>
        </p:nvSpPr>
        <p:spPr>
          <a:xfrm>
            <a:off x="6053748" y="4861917"/>
            <a:ext cx="5382948" cy="697546"/>
          </a:xfrm>
          <a:prstGeom prst="rect">
            <a:avLst/>
          </a:prstGeom>
        </p:spPr>
        <p:txBody>
          <a:bodyPr vert="horz" lIns="91440" tIns="45720" rIns="91440" bIns="45720" rtlCol="0" anchor="b">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i="1" cap="none" dirty="0">
                <a:solidFill>
                  <a:schemeClr val="accent1">
                    <a:lumMod val="50000"/>
                  </a:schemeClr>
                </a:solidFill>
              </a:rPr>
              <a:t>Traditional approach</a:t>
            </a:r>
          </a:p>
        </p:txBody>
      </p:sp>
      <p:pic>
        <p:nvPicPr>
          <p:cNvPr id="14" name="Picture 13">
            <a:extLst>
              <a:ext uri="{FF2B5EF4-FFF2-40B4-BE49-F238E27FC236}">
                <a16:creationId xmlns:a16="http://schemas.microsoft.com/office/drawing/2014/main" id="{A56A47AC-60F2-D289-FF55-0BDE10B07A9B}"/>
              </a:ext>
            </a:extLst>
          </p:cNvPr>
          <p:cNvPicPr>
            <a:picLocks noChangeAspect="1"/>
          </p:cNvPicPr>
          <p:nvPr/>
        </p:nvPicPr>
        <p:blipFill>
          <a:blip r:embed="rId4"/>
          <a:stretch>
            <a:fillRect/>
          </a:stretch>
        </p:blipFill>
        <p:spPr>
          <a:xfrm>
            <a:off x="6053748" y="1655380"/>
            <a:ext cx="5382948" cy="3095195"/>
          </a:xfrm>
          <a:prstGeom prst="rect">
            <a:avLst/>
          </a:prstGeom>
        </p:spPr>
      </p:pic>
    </p:spTree>
    <p:extLst>
      <p:ext uri="{BB962C8B-B14F-4D97-AF65-F5344CB8AC3E}">
        <p14:creationId xmlns:p14="http://schemas.microsoft.com/office/powerpoint/2010/main" val="25351705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Why Use Machine Learning?</a:t>
            </a:r>
            <a:endParaRPr lang="en-US" sz="4000" cap="none" dirty="0">
              <a:solidFill>
                <a:schemeClr val="accent1">
                  <a:lumMod val="50000"/>
                </a:schemeClr>
              </a:solidFill>
            </a:endParaRPr>
          </a:p>
        </p:txBody>
      </p:sp>
      <p:sp>
        <p:nvSpPr>
          <p:cNvPr id="4" name="Title 1">
            <a:extLst>
              <a:ext uri="{FF2B5EF4-FFF2-40B4-BE49-F238E27FC236}">
                <a16:creationId xmlns:a16="http://schemas.microsoft.com/office/drawing/2014/main" id="{155560C8-7B7A-74BA-82C1-02F04AF8956B}"/>
              </a:ext>
            </a:extLst>
          </p:cNvPr>
          <p:cNvSpPr txBox="1">
            <a:spLocks/>
          </p:cNvSpPr>
          <p:nvPr/>
        </p:nvSpPr>
        <p:spPr>
          <a:xfrm>
            <a:off x="352591" y="1536153"/>
            <a:ext cx="4952740" cy="3723974"/>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Let’s take the example of spam filtering in both </a:t>
            </a:r>
            <a:r>
              <a:rPr lang="en-US" b="1" cap="none" dirty="0">
                <a:solidFill>
                  <a:schemeClr val="accent1">
                    <a:lumMod val="50000"/>
                  </a:schemeClr>
                </a:solidFill>
              </a:rPr>
              <a:t>traditional</a:t>
            </a:r>
            <a:r>
              <a:rPr lang="en-US" cap="none" dirty="0">
                <a:solidFill>
                  <a:schemeClr val="accent1">
                    <a:lumMod val="50000"/>
                  </a:schemeClr>
                </a:solidFill>
              </a:rPr>
              <a:t> approach and </a:t>
            </a:r>
            <a:r>
              <a:rPr lang="en-US" b="1" cap="none" dirty="0">
                <a:solidFill>
                  <a:schemeClr val="accent1">
                    <a:lumMod val="50000"/>
                  </a:schemeClr>
                </a:solidFill>
              </a:rPr>
              <a:t>Machine Learning </a:t>
            </a:r>
            <a:r>
              <a:rPr lang="en-US" cap="none" dirty="0">
                <a:solidFill>
                  <a:schemeClr val="accent1">
                    <a:lumMod val="50000"/>
                  </a:schemeClr>
                </a:solidFill>
              </a:rPr>
              <a:t>approach.</a:t>
            </a:r>
          </a:p>
        </p:txBody>
      </p:sp>
      <p:pic>
        <p:nvPicPr>
          <p:cNvPr id="11" name="Picture 10">
            <a:extLst>
              <a:ext uri="{FF2B5EF4-FFF2-40B4-BE49-F238E27FC236}">
                <a16:creationId xmlns:a16="http://schemas.microsoft.com/office/drawing/2014/main" id="{AD2245C2-4C46-01EC-2A5D-F63BDB84DBE9}"/>
              </a:ext>
            </a:extLst>
          </p:cNvPr>
          <p:cNvPicPr>
            <a:picLocks noChangeAspect="1"/>
          </p:cNvPicPr>
          <p:nvPr/>
        </p:nvPicPr>
        <p:blipFill>
          <a:blip r:embed="rId4"/>
          <a:stretch>
            <a:fillRect/>
          </a:stretch>
        </p:blipFill>
        <p:spPr>
          <a:xfrm>
            <a:off x="6053748" y="1588041"/>
            <a:ext cx="5293263" cy="3225963"/>
          </a:xfrm>
          <a:prstGeom prst="rect">
            <a:avLst/>
          </a:prstGeom>
        </p:spPr>
      </p:pic>
      <p:sp>
        <p:nvSpPr>
          <p:cNvPr id="12" name="Title 1">
            <a:extLst>
              <a:ext uri="{FF2B5EF4-FFF2-40B4-BE49-F238E27FC236}">
                <a16:creationId xmlns:a16="http://schemas.microsoft.com/office/drawing/2014/main" id="{21BCF3A6-4272-45E5-2547-65D73E31B0FA}"/>
              </a:ext>
            </a:extLst>
          </p:cNvPr>
          <p:cNvSpPr txBox="1">
            <a:spLocks/>
          </p:cNvSpPr>
          <p:nvPr/>
        </p:nvSpPr>
        <p:spPr>
          <a:xfrm>
            <a:off x="6053748" y="4861917"/>
            <a:ext cx="5382948" cy="697546"/>
          </a:xfrm>
          <a:prstGeom prst="rect">
            <a:avLst/>
          </a:prstGeom>
        </p:spPr>
        <p:txBody>
          <a:bodyPr vert="horz" lIns="91440" tIns="45720" rIns="91440" bIns="45720" rtlCol="0" anchor="b">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i="1" cap="none" dirty="0">
                <a:solidFill>
                  <a:schemeClr val="accent1">
                    <a:lumMod val="50000"/>
                  </a:schemeClr>
                </a:solidFill>
              </a:rPr>
              <a:t>Machine Learning approach</a:t>
            </a:r>
          </a:p>
        </p:txBody>
      </p:sp>
    </p:spTree>
    <p:extLst>
      <p:ext uri="{BB962C8B-B14F-4D97-AF65-F5344CB8AC3E}">
        <p14:creationId xmlns:p14="http://schemas.microsoft.com/office/powerpoint/2010/main" val="1265361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Why Use Machine Learning?</a:t>
            </a:r>
            <a:endParaRPr lang="en-US" sz="4000" cap="none" dirty="0">
              <a:solidFill>
                <a:schemeClr val="accent1">
                  <a:lumMod val="50000"/>
                </a:schemeClr>
              </a:solidFill>
            </a:endParaRPr>
          </a:p>
        </p:txBody>
      </p:sp>
      <p:sp>
        <p:nvSpPr>
          <p:cNvPr id="12" name="Title 1">
            <a:extLst>
              <a:ext uri="{FF2B5EF4-FFF2-40B4-BE49-F238E27FC236}">
                <a16:creationId xmlns:a16="http://schemas.microsoft.com/office/drawing/2014/main" id="{21BCF3A6-4272-45E5-2547-65D73E31B0FA}"/>
              </a:ext>
            </a:extLst>
          </p:cNvPr>
          <p:cNvSpPr txBox="1">
            <a:spLocks/>
          </p:cNvSpPr>
          <p:nvPr/>
        </p:nvSpPr>
        <p:spPr>
          <a:xfrm>
            <a:off x="5634648" y="3984043"/>
            <a:ext cx="5382948" cy="697546"/>
          </a:xfrm>
          <a:prstGeom prst="rect">
            <a:avLst/>
          </a:prstGeom>
        </p:spPr>
        <p:txBody>
          <a:bodyPr vert="horz" lIns="91440" tIns="45720" rIns="91440" bIns="45720" rtlCol="0" anchor="b">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i="1" cap="none" dirty="0">
                <a:solidFill>
                  <a:schemeClr val="accent1">
                    <a:lumMod val="50000"/>
                  </a:schemeClr>
                </a:solidFill>
              </a:rPr>
              <a:t>Machine Learning approach</a:t>
            </a:r>
          </a:p>
        </p:txBody>
      </p:sp>
      <p:pic>
        <p:nvPicPr>
          <p:cNvPr id="9218" name="Picture 2" descr="Machine Learning Vs Traditional Programming – Avenga">
            <a:extLst>
              <a:ext uri="{FF2B5EF4-FFF2-40B4-BE49-F238E27FC236}">
                <a16:creationId xmlns:a16="http://schemas.microsoft.com/office/drawing/2014/main" id="{0FC44576-AD6A-08FA-7E3E-C7B544E84E9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5725" b="18253"/>
          <a:stretch/>
        </p:blipFill>
        <p:spPr bwMode="auto">
          <a:xfrm>
            <a:off x="1274297" y="2550626"/>
            <a:ext cx="9210675" cy="1660221"/>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A9E2AAA8-ACBA-C705-55C6-5CF77850F88C}"/>
              </a:ext>
            </a:extLst>
          </p:cNvPr>
          <p:cNvSpPr txBox="1">
            <a:spLocks/>
          </p:cNvSpPr>
          <p:nvPr/>
        </p:nvSpPr>
        <p:spPr>
          <a:xfrm>
            <a:off x="836878" y="3987524"/>
            <a:ext cx="5382948" cy="697546"/>
          </a:xfrm>
          <a:prstGeom prst="rect">
            <a:avLst/>
          </a:prstGeom>
        </p:spPr>
        <p:txBody>
          <a:bodyPr vert="horz" lIns="91440" tIns="45720" rIns="91440" bIns="45720" rtlCol="0" anchor="b">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i="1" cap="none" dirty="0">
                <a:solidFill>
                  <a:schemeClr val="accent1">
                    <a:lumMod val="50000"/>
                  </a:schemeClr>
                </a:solidFill>
              </a:rPr>
              <a:t>Traditional approach</a:t>
            </a:r>
          </a:p>
        </p:txBody>
      </p:sp>
    </p:spTree>
    <p:extLst>
      <p:ext uri="{BB962C8B-B14F-4D97-AF65-F5344CB8AC3E}">
        <p14:creationId xmlns:p14="http://schemas.microsoft.com/office/powerpoint/2010/main" val="3487690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Why Use Machine Learning?</a:t>
            </a:r>
            <a:endParaRPr lang="en-US" sz="4000" cap="none" dirty="0">
              <a:solidFill>
                <a:schemeClr val="accent1">
                  <a:lumMod val="50000"/>
                </a:schemeClr>
              </a:solidFill>
            </a:endParaRPr>
          </a:p>
        </p:txBody>
      </p:sp>
      <p:sp>
        <p:nvSpPr>
          <p:cNvPr id="4" name="Title 1">
            <a:extLst>
              <a:ext uri="{FF2B5EF4-FFF2-40B4-BE49-F238E27FC236}">
                <a16:creationId xmlns:a16="http://schemas.microsoft.com/office/drawing/2014/main" id="{155560C8-7B7A-74BA-82C1-02F04AF8956B}"/>
              </a:ext>
            </a:extLst>
          </p:cNvPr>
          <p:cNvSpPr txBox="1">
            <a:spLocks/>
          </p:cNvSpPr>
          <p:nvPr/>
        </p:nvSpPr>
        <p:spPr>
          <a:xfrm>
            <a:off x="352591" y="1536153"/>
            <a:ext cx="4952740" cy="3723974"/>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Let’s take the example of spam filtering in both </a:t>
            </a:r>
            <a:r>
              <a:rPr lang="en-US" b="1" cap="none" dirty="0">
                <a:solidFill>
                  <a:schemeClr val="accent1">
                    <a:lumMod val="50000"/>
                  </a:schemeClr>
                </a:solidFill>
              </a:rPr>
              <a:t>traditional</a:t>
            </a:r>
            <a:r>
              <a:rPr lang="en-US" cap="none" dirty="0">
                <a:solidFill>
                  <a:schemeClr val="accent1">
                    <a:lumMod val="50000"/>
                  </a:schemeClr>
                </a:solidFill>
              </a:rPr>
              <a:t> approach and </a:t>
            </a:r>
            <a:r>
              <a:rPr lang="en-US" b="1" cap="none" dirty="0">
                <a:solidFill>
                  <a:schemeClr val="accent1">
                    <a:lumMod val="50000"/>
                  </a:schemeClr>
                </a:solidFill>
              </a:rPr>
              <a:t>Machine Learning </a:t>
            </a:r>
            <a:r>
              <a:rPr lang="en-US" cap="none" dirty="0">
                <a:solidFill>
                  <a:schemeClr val="accent1">
                    <a:lumMod val="50000"/>
                  </a:schemeClr>
                </a:solidFill>
              </a:rPr>
              <a:t>approach.</a:t>
            </a:r>
          </a:p>
        </p:txBody>
      </p:sp>
      <p:sp>
        <p:nvSpPr>
          <p:cNvPr id="12" name="Title 1">
            <a:extLst>
              <a:ext uri="{FF2B5EF4-FFF2-40B4-BE49-F238E27FC236}">
                <a16:creationId xmlns:a16="http://schemas.microsoft.com/office/drawing/2014/main" id="{21BCF3A6-4272-45E5-2547-65D73E31B0FA}"/>
              </a:ext>
            </a:extLst>
          </p:cNvPr>
          <p:cNvSpPr txBox="1">
            <a:spLocks/>
          </p:cNvSpPr>
          <p:nvPr/>
        </p:nvSpPr>
        <p:spPr>
          <a:xfrm>
            <a:off x="6053748" y="4861917"/>
            <a:ext cx="5382948" cy="697546"/>
          </a:xfrm>
          <a:prstGeom prst="rect">
            <a:avLst/>
          </a:prstGeom>
        </p:spPr>
        <p:txBody>
          <a:bodyPr vert="horz" lIns="91440" tIns="45720" rIns="91440" bIns="45720" rtlCol="0" anchor="b">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i="1" cap="none" dirty="0">
                <a:solidFill>
                  <a:schemeClr val="accent1">
                    <a:lumMod val="50000"/>
                  </a:schemeClr>
                </a:solidFill>
              </a:rPr>
              <a:t>Automatically adapting to change</a:t>
            </a:r>
          </a:p>
        </p:txBody>
      </p:sp>
      <p:pic>
        <p:nvPicPr>
          <p:cNvPr id="7" name="Picture 6">
            <a:extLst>
              <a:ext uri="{FF2B5EF4-FFF2-40B4-BE49-F238E27FC236}">
                <a16:creationId xmlns:a16="http://schemas.microsoft.com/office/drawing/2014/main" id="{EA18C50B-612F-DAE0-A693-BD34921603A5}"/>
              </a:ext>
            </a:extLst>
          </p:cNvPr>
          <p:cNvPicPr>
            <a:picLocks noChangeAspect="1"/>
          </p:cNvPicPr>
          <p:nvPr/>
        </p:nvPicPr>
        <p:blipFill>
          <a:blip r:embed="rId4"/>
          <a:stretch>
            <a:fillRect/>
          </a:stretch>
        </p:blipFill>
        <p:spPr>
          <a:xfrm>
            <a:off x="5931243" y="2084967"/>
            <a:ext cx="5645763" cy="2488075"/>
          </a:xfrm>
          <a:prstGeom prst="rect">
            <a:avLst/>
          </a:prstGeom>
        </p:spPr>
      </p:pic>
    </p:spTree>
    <p:extLst>
      <p:ext uri="{BB962C8B-B14F-4D97-AF65-F5344CB8AC3E}">
        <p14:creationId xmlns:p14="http://schemas.microsoft.com/office/powerpoint/2010/main" val="3283198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Why Use Machine Learning?</a:t>
            </a:r>
            <a:endParaRPr lang="en-US" sz="4000" cap="none" dirty="0">
              <a:solidFill>
                <a:schemeClr val="accent1">
                  <a:lumMod val="50000"/>
                </a:schemeClr>
              </a:solidFill>
            </a:endParaRPr>
          </a:p>
        </p:txBody>
      </p:sp>
      <p:sp>
        <p:nvSpPr>
          <p:cNvPr id="4" name="Title 1">
            <a:extLst>
              <a:ext uri="{FF2B5EF4-FFF2-40B4-BE49-F238E27FC236}">
                <a16:creationId xmlns:a16="http://schemas.microsoft.com/office/drawing/2014/main" id="{155560C8-7B7A-74BA-82C1-02F04AF8956B}"/>
              </a:ext>
            </a:extLst>
          </p:cNvPr>
          <p:cNvSpPr txBox="1">
            <a:spLocks/>
          </p:cNvSpPr>
          <p:nvPr/>
        </p:nvSpPr>
        <p:spPr>
          <a:xfrm>
            <a:off x="352591" y="1536153"/>
            <a:ext cx="4952740" cy="3723974"/>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Let’s take the example of spam filtering in both </a:t>
            </a:r>
            <a:r>
              <a:rPr lang="en-US" b="1" cap="none" dirty="0">
                <a:solidFill>
                  <a:schemeClr val="accent1">
                    <a:lumMod val="50000"/>
                  </a:schemeClr>
                </a:solidFill>
              </a:rPr>
              <a:t>traditional</a:t>
            </a:r>
            <a:r>
              <a:rPr lang="en-US" cap="none" dirty="0">
                <a:solidFill>
                  <a:schemeClr val="accent1">
                    <a:lumMod val="50000"/>
                  </a:schemeClr>
                </a:solidFill>
              </a:rPr>
              <a:t> approach and </a:t>
            </a:r>
            <a:r>
              <a:rPr lang="en-US" b="1" cap="none" dirty="0">
                <a:solidFill>
                  <a:schemeClr val="accent1">
                    <a:lumMod val="50000"/>
                  </a:schemeClr>
                </a:solidFill>
              </a:rPr>
              <a:t>Machine Learning </a:t>
            </a:r>
            <a:r>
              <a:rPr lang="en-US" cap="none" dirty="0">
                <a:solidFill>
                  <a:schemeClr val="accent1">
                    <a:lumMod val="50000"/>
                  </a:schemeClr>
                </a:solidFill>
              </a:rPr>
              <a:t>approach.</a:t>
            </a:r>
          </a:p>
        </p:txBody>
      </p:sp>
      <p:sp>
        <p:nvSpPr>
          <p:cNvPr id="12" name="Title 1">
            <a:extLst>
              <a:ext uri="{FF2B5EF4-FFF2-40B4-BE49-F238E27FC236}">
                <a16:creationId xmlns:a16="http://schemas.microsoft.com/office/drawing/2014/main" id="{21BCF3A6-4272-45E5-2547-65D73E31B0FA}"/>
              </a:ext>
            </a:extLst>
          </p:cNvPr>
          <p:cNvSpPr txBox="1">
            <a:spLocks/>
          </p:cNvSpPr>
          <p:nvPr/>
        </p:nvSpPr>
        <p:spPr>
          <a:xfrm>
            <a:off x="6053748" y="4861917"/>
            <a:ext cx="5382948" cy="697546"/>
          </a:xfrm>
          <a:prstGeom prst="rect">
            <a:avLst/>
          </a:prstGeom>
        </p:spPr>
        <p:txBody>
          <a:bodyPr vert="horz" lIns="91440" tIns="45720" rIns="91440" bIns="45720" rtlCol="0" anchor="b">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i="1" cap="none" dirty="0">
                <a:solidFill>
                  <a:schemeClr val="accent1">
                    <a:lumMod val="50000"/>
                  </a:schemeClr>
                </a:solidFill>
              </a:rPr>
              <a:t>Machine Learning can help humans learn</a:t>
            </a:r>
          </a:p>
        </p:txBody>
      </p:sp>
      <p:pic>
        <p:nvPicPr>
          <p:cNvPr id="13" name="Picture 12">
            <a:extLst>
              <a:ext uri="{FF2B5EF4-FFF2-40B4-BE49-F238E27FC236}">
                <a16:creationId xmlns:a16="http://schemas.microsoft.com/office/drawing/2014/main" id="{53BD0EEB-80B6-DA74-17C7-CD820F3D6E24}"/>
              </a:ext>
            </a:extLst>
          </p:cNvPr>
          <p:cNvPicPr>
            <a:picLocks noChangeAspect="1"/>
          </p:cNvPicPr>
          <p:nvPr/>
        </p:nvPicPr>
        <p:blipFill>
          <a:blip r:embed="rId4"/>
          <a:stretch>
            <a:fillRect/>
          </a:stretch>
        </p:blipFill>
        <p:spPr>
          <a:xfrm>
            <a:off x="5816151" y="1674291"/>
            <a:ext cx="5620545" cy="3302467"/>
          </a:xfrm>
          <a:prstGeom prst="rect">
            <a:avLst/>
          </a:prstGeom>
        </p:spPr>
      </p:pic>
    </p:spTree>
    <p:extLst>
      <p:ext uri="{BB962C8B-B14F-4D97-AF65-F5344CB8AC3E}">
        <p14:creationId xmlns:p14="http://schemas.microsoft.com/office/powerpoint/2010/main" val="2599741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Why Use Machine Learning?</a:t>
            </a:r>
            <a:endParaRPr lang="en-US" sz="4000" cap="none" dirty="0">
              <a:solidFill>
                <a:schemeClr val="accent1">
                  <a:lumMod val="50000"/>
                </a:schemeClr>
              </a:solidFill>
            </a:endParaRPr>
          </a:p>
        </p:txBody>
      </p:sp>
      <p:sp>
        <p:nvSpPr>
          <p:cNvPr id="4" name="Title 1">
            <a:extLst>
              <a:ext uri="{FF2B5EF4-FFF2-40B4-BE49-F238E27FC236}">
                <a16:creationId xmlns:a16="http://schemas.microsoft.com/office/drawing/2014/main" id="{155560C8-7B7A-74BA-82C1-02F04AF8956B}"/>
              </a:ext>
            </a:extLst>
          </p:cNvPr>
          <p:cNvSpPr txBox="1">
            <a:spLocks/>
          </p:cNvSpPr>
          <p:nvPr/>
        </p:nvSpPr>
        <p:spPr>
          <a:xfrm>
            <a:off x="352591" y="1536153"/>
            <a:ext cx="11382044" cy="3723974"/>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To summarize, </a:t>
            </a:r>
            <a:r>
              <a:rPr lang="en-US" b="1" cap="none" dirty="0">
                <a:solidFill>
                  <a:schemeClr val="accent1">
                    <a:lumMod val="50000"/>
                  </a:schemeClr>
                </a:solidFill>
              </a:rPr>
              <a:t>Machine Learning is great for:</a:t>
            </a:r>
          </a:p>
          <a:p>
            <a:pPr algn="just"/>
            <a:endParaRPr lang="en-US" b="1" cap="none" dirty="0">
              <a:solidFill>
                <a:schemeClr val="accent1">
                  <a:lumMod val="50000"/>
                </a:schemeClr>
              </a:solidFill>
            </a:endParaRPr>
          </a:p>
          <a:p>
            <a:pPr marL="342900" indent="-342900" algn="just">
              <a:buFont typeface="Arial" panose="020B0604020202020204" pitchFamily="34" charset="0"/>
              <a:buChar char="•"/>
            </a:pPr>
            <a:r>
              <a:rPr lang="en-US" cap="none" dirty="0">
                <a:solidFill>
                  <a:schemeClr val="accent1">
                    <a:lumMod val="50000"/>
                  </a:schemeClr>
                </a:solidFill>
              </a:rPr>
              <a:t>Problems for which existing solutions require a lot of hand-tuning or long lists of rules: one Machine Learning algorithm can often simplify code and perform better.</a:t>
            </a:r>
          </a:p>
          <a:p>
            <a:pPr marL="342900" indent="-342900" algn="just">
              <a:buFont typeface="Arial" panose="020B0604020202020204" pitchFamily="34" charset="0"/>
              <a:buChar char="•"/>
            </a:pPr>
            <a:r>
              <a:rPr lang="en-US" cap="none" dirty="0">
                <a:solidFill>
                  <a:schemeClr val="accent1">
                    <a:lumMod val="50000"/>
                  </a:schemeClr>
                </a:solidFill>
              </a:rPr>
              <a:t>Complex problems for which there is no good solution at all using a traditional approach: the best Machine Learning techniques can find a solution.</a:t>
            </a:r>
          </a:p>
          <a:p>
            <a:pPr marL="342900" indent="-342900" algn="just">
              <a:buFont typeface="Arial" panose="020B0604020202020204" pitchFamily="34" charset="0"/>
              <a:buChar char="•"/>
            </a:pPr>
            <a:r>
              <a:rPr lang="en-US" cap="none" dirty="0">
                <a:solidFill>
                  <a:schemeClr val="accent1">
                    <a:lumMod val="50000"/>
                  </a:schemeClr>
                </a:solidFill>
              </a:rPr>
              <a:t>Fluctuating environments: a Machine Learning system can adapt to new data.</a:t>
            </a:r>
          </a:p>
          <a:p>
            <a:pPr marL="342900" indent="-342900" algn="just">
              <a:buFont typeface="Arial" panose="020B0604020202020204" pitchFamily="34" charset="0"/>
              <a:buChar char="•"/>
            </a:pPr>
            <a:r>
              <a:rPr lang="en-US" cap="none" dirty="0">
                <a:solidFill>
                  <a:schemeClr val="accent1">
                    <a:lumMod val="50000"/>
                  </a:schemeClr>
                </a:solidFill>
              </a:rPr>
              <a:t>Getting insights about complex problems and large amounts of data.</a:t>
            </a:r>
          </a:p>
        </p:txBody>
      </p:sp>
    </p:spTree>
    <p:extLst>
      <p:ext uri="{BB962C8B-B14F-4D97-AF65-F5344CB8AC3E}">
        <p14:creationId xmlns:p14="http://schemas.microsoft.com/office/powerpoint/2010/main" val="1655654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xEl>
                                              <p:pRg st="2" end="2"/>
                                            </p:txEl>
                                          </p:spTgt>
                                        </p:tgtEl>
                                        <p:attrNameLst>
                                          <p:attrName>style.visibility</p:attrName>
                                        </p:attrNameLst>
                                      </p:cBhvr>
                                      <p:to>
                                        <p:strVal val="visible"/>
                                      </p:to>
                                    </p:set>
                                    <p:animEffect transition="in" filter="fade">
                                      <p:cBhvr>
                                        <p:cTn id="14" dur="1000"/>
                                        <p:tgtEl>
                                          <p:spTgt spid="4">
                                            <p:txEl>
                                              <p:pRg st="2" end="2"/>
                                            </p:txEl>
                                          </p:spTgt>
                                        </p:tgtEl>
                                      </p:cBhvr>
                                    </p:animEffect>
                                    <p:anim calcmode="lin" valueType="num">
                                      <p:cBhvr>
                                        <p:cTn id="15"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Effect transition="in" filter="fade">
                                      <p:cBhvr>
                                        <p:cTn id="21" dur="1000"/>
                                        <p:tgtEl>
                                          <p:spTgt spid="4">
                                            <p:txEl>
                                              <p:pRg st="3" end="3"/>
                                            </p:txEl>
                                          </p:spTgt>
                                        </p:tgtEl>
                                      </p:cBhvr>
                                    </p:animEffect>
                                    <p:anim calcmode="lin" valueType="num">
                                      <p:cBhvr>
                                        <p:cTn id="22"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4">
                                            <p:txEl>
                                              <p:pRg st="4" end="4"/>
                                            </p:txEl>
                                          </p:spTgt>
                                        </p:tgtEl>
                                        <p:attrNameLst>
                                          <p:attrName>style.visibility</p:attrName>
                                        </p:attrNameLst>
                                      </p:cBhvr>
                                      <p:to>
                                        <p:strVal val="visible"/>
                                      </p:to>
                                    </p:set>
                                    <p:animEffect transition="in" filter="fade">
                                      <p:cBhvr>
                                        <p:cTn id="28" dur="1000"/>
                                        <p:tgtEl>
                                          <p:spTgt spid="4">
                                            <p:txEl>
                                              <p:pRg st="4" end="4"/>
                                            </p:txEl>
                                          </p:spTgt>
                                        </p:tgtEl>
                                      </p:cBhvr>
                                    </p:animEffect>
                                    <p:anim calcmode="lin" valueType="num">
                                      <p:cBhvr>
                                        <p:cTn id="29"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animEffect transition="in" filter="fade">
                                      <p:cBhvr>
                                        <p:cTn id="35" dur="1000"/>
                                        <p:tgtEl>
                                          <p:spTgt spid="4">
                                            <p:txEl>
                                              <p:pRg st="5" end="5"/>
                                            </p:txEl>
                                          </p:spTgt>
                                        </p:tgtEl>
                                      </p:cBhvr>
                                    </p:animEffect>
                                    <p:anim calcmode="lin" valueType="num">
                                      <p:cBhvr>
                                        <p:cTn id="36"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Types of Machine Learning Systems</a:t>
            </a:r>
            <a:endParaRPr lang="en-US" sz="4000" cap="none" dirty="0">
              <a:solidFill>
                <a:schemeClr val="accent1">
                  <a:lumMod val="50000"/>
                </a:schemeClr>
              </a:solidFill>
            </a:endParaRPr>
          </a:p>
        </p:txBody>
      </p:sp>
      <p:sp>
        <p:nvSpPr>
          <p:cNvPr id="25" name="Title 1">
            <a:extLst>
              <a:ext uri="{FF2B5EF4-FFF2-40B4-BE49-F238E27FC236}">
                <a16:creationId xmlns:a16="http://schemas.microsoft.com/office/drawing/2014/main" id="{6A49024F-5D83-9F91-A1F0-51E537CC072B}"/>
              </a:ext>
            </a:extLst>
          </p:cNvPr>
          <p:cNvSpPr txBox="1">
            <a:spLocks/>
          </p:cNvSpPr>
          <p:nvPr/>
        </p:nvSpPr>
        <p:spPr>
          <a:xfrm>
            <a:off x="352591" y="1536153"/>
            <a:ext cx="11382044" cy="3723974"/>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There are so many different </a:t>
            </a:r>
            <a:r>
              <a:rPr lang="en-US" b="1" cap="none" dirty="0">
                <a:solidFill>
                  <a:schemeClr val="accent1">
                    <a:lumMod val="50000"/>
                  </a:schemeClr>
                </a:solidFill>
              </a:rPr>
              <a:t>types of Machine Learning systems </a:t>
            </a:r>
            <a:r>
              <a:rPr lang="en-US" cap="none" dirty="0">
                <a:solidFill>
                  <a:schemeClr val="accent1">
                    <a:lumMod val="50000"/>
                  </a:schemeClr>
                </a:solidFill>
              </a:rPr>
              <a:t>that it is useful to</a:t>
            </a:r>
          </a:p>
          <a:p>
            <a:pPr algn="just"/>
            <a:r>
              <a:rPr lang="en-US" cap="none" dirty="0">
                <a:solidFill>
                  <a:schemeClr val="accent1">
                    <a:lumMod val="50000"/>
                  </a:schemeClr>
                </a:solidFill>
              </a:rPr>
              <a:t>classify them in broad categories based on:</a:t>
            </a:r>
          </a:p>
          <a:p>
            <a:pPr algn="just"/>
            <a:endParaRPr lang="en-US" cap="none" dirty="0">
              <a:solidFill>
                <a:schemeClr val="accent1">
                  <a:lumMod val="50000"/>
                </a:schemeClr>
              </a:solidFill>
            </a:endParaRPr>
          </a:p>
          <a:p>
            <a:pPr marL="342900" indent="-342900" algn="just">
              <a:buFont typeface="Arial" panose="020B0604020202020204" pitchFamily="34" charset="0"/>
              <a:buChar char="•"/>
            </a:pPr>
            <a:r>
              <a:rPr lang="en-US" cap="none" dirty="0">
                <a:solidFill>
                  <a:schemeClr val="accent1">
                    <a:lumMod val="50000"/>
                  </a:schemeClr>
                </a:solidFill>
              </a:rPr>
              <a:t>Whether or not they are trained with human supervision (supervised, unsupervised, </a:t>
            </a:r>
            <a:r>
              <a:rPr lang="en-US" cap="none" dirty="0" err="1">
                <a:solidFill>
                  <a:schemeClr val="accent1">
                    <a:lumMod val="50000"/>
                  </a:schemeClr>
                </a:solidFill>
              </a:rPr>
              <a:t>semisupervised</a:t>
            </a:r>
            <a:r>
              <a:rPr lang="en-US" cap="none" dirty="0">
                <a:solidFill>
                  <a:schemeClr val="accent1">
                    <a:lumMod val="50000"/>
                  </a:schemeClr>
                </a:solidFill>
              </a:rPr>
              <a:t>, and Reinforcement Learning)</a:t>
            </a:r>
          </a:p>
          <a:p>
            <a:pPr marL="342900" indent="-342900" algn="just">
              <a:buFont typeface="Arial" panose="020B0604020202020204" pitchFamily="34" charset="0"/>
              <a:buChar char="•"/>
            </a:pPr>
            <a:r>
              <a:rPr lang="en-US" cap="none" dirty="0">
                <a:solidFill>
                  <a:schemeClr val="accent1">
                    <a:lumMod val="50000"/>
                  </a:schemeClr>
                </a:solidFill>
              </a:rPr>
              <a:t>Whether or not they can learn incrementally on the fly (online versus batch learning)</a:t>
            </a:r>
          </a:p>
          <a:p>
            <a:pPr marL="342900" indent="-342900" algn="just">
              <a:buFont typeface="Arial" panose="020B0604020202020204" pitchFamily="34" charset="0"/>
              <a:buChar char="•"/>
            </a:pPr>
            <a:r>
              <a:rPr lang="en-US" cap="none" dirty="0">
                <a:solidFill>
                  <a:schemeClr val="accent1">
                    <a:lumMod val="50000"/>
                  </a:schemeClr>
                </a:solidFill>
              </a:rPr>
              <a:t>Whether they work by simply comparing new data points to known data points, or instead detect patterns in the training data and build a predictive model, much like scientists do (instance-based versus model-based learning)</a:t>
            </a:r>
          </a:p>
          <a:p>
            <a:pPr marL="342900" indent="-342900" algn="just">
              <a:buFont typeface="Arial" panose="020B0604020202020204" pitchFamily="34" charset="0"/>
              <a:buChar char="•"/>
            </a:pPr>
            <a:endParaRPr lang="en-US" cap="none" dirty="0">
              <a:solidFill>
                <a:schemeClr val="accent1">
                  <a:lumMod val="50000"/>
                </a:schemeClr>
              </a:solidFill>
            </a:endParaRPr>
          </a:p>
        </p:txBody>
      </p:sp>
    </p:spTree>
    <p:extLst>
      <p:ext uri="{BB962C8B-B14F-4D97-AF65-F5344CB8AC3E}">
        <p14:creationId xmlns:p14="http://schemas.microsoft.com/office/powerpoint/2010/main" val="3546679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animEffect transition="in" filter="fade">
                                      <p:cBhvr>
                                        <p:cTn id="7" dur="1000"/>
                                        <p:tgtEl>
                                          <p:spTgt spid="25">
                                            <p:txEl>
                                              <p:pRg st="0" end="0"/>
                                            </p:txEl>
                                          </p:spTgt>
                                        </p:tgtEl>
                                      </p:cBhvr>
                                    </p:animEffect>
                                    <p:anim calcmode="lin" valueType="num">
                                      <p:cBhvr>
                                        <p:cTn id="8" dur="10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5">
                                            <p:txEl>
                                              <p:pRg st="1" end="1"/>
                                            </p:txEl>
                                          </p:spTgt>
                                        </p:tgtEl>
                                        <p:attrNameLst>
                                          <p:attrName>style.visibility</p:attrName>
                                        </p:attrNameLst>
                                      </p:cBhvr>
                                      <p:to>
                                        <p:strVal val="visible"/>
                                      </p:to>
                                    </p:set>
                                    <p:animEffect transition="in" filter="fade">
                                      <p:cBhvr>
                                        <p:cTn id="12" dur="1000"/>
                                        <p:tgtEl>
                                          <p:spTgt spid="25">
                                            <p:txEl>
                                              <p:pRg st="1" end="1"/>
                                            </p:txEl>
                                          </p:spTgt>
                                        </p:tgtEl>
                                      </p:cBhvr>
                                    </p:animEffect>
                                    <p:anim calcmode="lin" valueType="num">
                                      <p:cBhvr>
                                        <p:cTn id="13" dur="1000" fill="hold"/>
                                        <p:tgtEl>
                                          <p:spTgt spid="2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2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25">
                                            <p:txEl>
                                              <p:pRg st="3" end="3"/>
                                            </p:txEl>
                                          </p:spTgt>
                                        </p:tgtEl>
                                        <p:attrNameLst>
                                          <p:attrName>style.visibility</p:attrName>
                                        </p:attrNameLst>
                                      </p:cBhvr>
                                      <p:to>
                                        <p:strVal val="visible"/>
                                      </p:to>
                                    </p:set>
                                    <p:animEffect transition="in" filter="fade">
                                      <p:cBhvr>
                                        <p:cTn id="19" dur="1000"/>
                                        <p:tgtEl>
                                          <p:spTgt spid="25">
                                            <p:txEl>
                                              <p:pRg st="3" end="3"/>
                                            </p:txEl>
                                          </p:spTgt>
                                        </p:tgtEl>
                                      </p:cBhvr>
                                    </p:animEffect>
                                    <p:anim calcmode="lin" valueType="num">
                                      <p:cBhvr>
                                        <p:cTn id="20" dur="1000" fill="hold"/>
                                        <p:tgtEl>
                                          <p:spTgt spid="25">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2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25">
                                            <p:txEl>
                                              <p:pRg st="4" end="4"/>
                                            </p:txEl>
                                          </p:spTgt>
                                        </p:tgtEl>
                                        <p:attrNameLst>
                                          <p:attrName>style.visibility</p:attrName>
                                        </p:attrNameLst>
                                      </p:cBhvr>
                                      <p:to>
                                        <p:strVal val="visible"/>
                                      </p:to>
                                    </p:set>
                                    <p:animEffect transition="in" filter="fade">
                                      <p:cBhvr>
                                        <p:cTn id="26" dur="1000"/>
                                        <p:tgtEl>
                                          <p:spTgt spid="25">
                                            <p:txEl>
                                              <p:pRg st="4" end="4"/>
                                            </p:txEl>
                                          </p:spTgt>
                                        </p:tgtEl>
                                      </p:cBhvr>
                                    </p:animEffect>
                                    <p:anim calcmode="lin" valueType="num">
                                      <p:cBhvr>
                                        <p:cTn id="27" dur="1000" fill="hold"/>
                                        <p:tgtEl>
                                          <p:spTgt spid="25">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2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25">
                                            <p:txEl>
                                              <p:pRg st="5" end="5"/>
                                            </p:txEl>
                                          </p:spTgt>
                                        </p:tgtEl>
                                        <p:attrNameLst>
                                          <p:attrName>style.visibility</p:attrName>
                                        </p:attrNameLst>
                                      </p:cBhvr>
                                      <p:to>
                                        <p:strVal val="visible"/>
                                      </p:to>
                                    </p:set>
                                    <p:animEffect transition="in" filter="fade">
                                      <p:cBhvr>
                                        <p:cTn id="33" dur="1000"/>
                                        <p:tgtEl>
                                          <p:spTgt spid="25">
                                            <p:txEl>
                                              <p:pRg st="5" end="5"/>
                                            </p:txEl>
                                          </p:spTgt>
                                        </p:tgtEl>
                                      </p:cBhvr>
                                    </p:animEffect>
                                    <p:anim calcmode="lin" valueType="num">
                                      <p:cBhvr>
                                        <p:cTn id="34" dur="1000" fill="hold"/>
                                        <p:tgtEl>
                                          <p:spTgt spid="25">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25">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Supervised/Unsupervised Learning</a:t>
            </a:r>
            <a:endParaRPr lang="en-US" sz="4000" cap="none" dirty="0">
              <a:solidFill>
                <a:schemeClr val="accent1">
                  <a:lumMod val="50000"/>
                </a:schemeClr>
              </a:solidFill>
            </a:endParaRPr>
          </a:p>
        </p:txBody>
      </p:sp>
      <p:sp>
        <p:nvSpPr>
          <p:cNvPr id="25" name="Title 1">
            <a:extLst>
              <a:ext uri="{FF2B5EF4-FFF2-40B4-BE49-F238E27FC236}">
                <a16:creationId xmlns:a16="http://schemas.microsoft.com/office/drawing/2014/main" id="{6A49024F-5D83-9F91-A1F0-51E537CC072B}"/>
              </a:ext>
            </a:extLst>
          </p:cNvPr>
          <p:cNvSpPr txBox="1">
            <a:spLocks/>
          </p:cNvSpPr>
          <p:nvPr/>
        </p:nvSpPr>
        <p:spPr>
          <a:xfrm>
            <a:off x="352591" y="1536153"/>
            <a:ext cx="11382044" cy="3723974"/>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Machine Learning systems can be classified according to the amount and type of supervision they get during training. </a:t>
            </a:r>
          </a:p>
          <a:p>
            <a:pPr algn="just"/>
            <a:endParaRPr lang="en-US" cap="none" dirty="0">
              <a:solidFill>
                <a:schemeClr val="accent1">
                  <a:lumMod val="50000"/>
                </a:schemeClr>
              </a:solidFill>
            </a:endParaRPr>
          </a:p>
          <a:p>
            <a:pPr algn="just"/>
            <a:r>
              <a:rPr lang="en-US" cap="none" dirty="0">
                <a:solidFill>
                  <a:schemeClr val="accent1">
                    <a:lumMod val="50000"/>
                  </a:schemeClr>
                </a:solidFill>
              </a:rPr>
              <a:t>There are four major categories: </a:t>
            </a:r>
          </a:p>
          <a:p>
            <a:pPr marL="342900" indent="-342900" algn="just">
              <a:buFont typeface="Arial" panose="020B0604020202020204" pitchFamily="34" charset="0"/>
              <a:buChar char="•"/>
            </a:pPr>
            <a:r>
              <a:rPr lang="en-US" cap="none" dirty="0">
                <a:solidFill>
                  <a:schemeClr val="accent1">
                    <a:lumMod val="50000"/>
                  </a:schemeClr>
                </a:solidFill>
              </a:rPr>
              <a:t>Supervised learning</a:t>
            </a:r>
          </a:p>
          <a:p>
            <a:pPr marL="342900" indent="-342900" algn="just">
              <a:buFont typeface="Arial" panose="020B0604020202020204" pitchFamily="34" charset="0"/>
              <a:buChar char="•"/>
            </a:pPr>
            <a:r>
              <a:rPr lang="en-US" cap="none" dirty="0">
                <a:solidFill>
                  <a:schemeClr val="accent1">
                    <a:lumMod val="50000"/>
                  </a:schemeClr>
                </a:solidFill>
              </a:rPr>
              <a:t>Unsupervised learning</a:t>
            </a:r>
          </a:p>
          <a:p>
            <a:pPr marL="342900" indent="-342900" algn="just">
              <a:buFont typeface="Arial" panose="020B0604020202020204" pitchFamily="34" charset="0"/>
              <a:buChar char="•"/>
            </a:pPr>
            <a:r>
              <a:rPr lang="en-US" cap="none" dirty="0" err="1">
                <a:solidFill>
                  <a:schemeClr val="accent1">
                    <a:lumMod val="50000"/>
                  </a:schemeClr>
                </a:solidFill>
              </a:rPr>
              <a:t>Semisupervised</a:t>
            </a:r>
            <a:r>
              <a:rPr lang="en-US" cap="none" dirty="0">
                <a:solidFill>
                  <a:schemeClr val="accent1">
                    <a:lumMod val="50000"/>
                  </a:schemeClr>
                </a:solidFill>
              </a:rPr>
              <a:t> learning</a:t>
            </a:r>
          </a:p>
          <a:p>
            <a:pPr marL="342900" indent="-342900" algn="just">
              <a:buFont typeface="Arial" panose="020B0604020202020204" pitchFamily="34" charset="0"/>
              <a:buChar char="•"/>
            </a:pPr>
            <a:r>
              <a:rPr lang="en-US" cap="none" dirty="0">
                <a:solidFill>
                  <a:schemeClr val="accent1">
                    <a:lumMod val="50000"/>
                  </a:schemeClr>
                </a:solidFill>
              </a:rPr>
              <a:t>Reinforcement learning</a:t>
            </a:r>
          </a:p>
        </p:txBody>
      </p:sp>
    </p:spTree>
    <p:extLst>
      <p:ext uri="{BB962C8B-B14F-4D97-AF65-F5344CB8AC3E}">
        <p14:creationId xmlns:p14="http://schemas.microsoft.com/office/powerpoint/2010/main" val="20581931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animEffect transition="in" filter="fade">
                                      <p:cBhvr>
                                        <p:cTn id="7" dur="1000"/>
                                        <p:tgtEl>
                                          <p:spTgt spid="25">
                                            <p:txEl>
                                              <p:pRg st="0" end="0"/>
                                            </p:txEl>
                                          </p:spTgt>
                                        </p:tgtEl>
                                      </p:cBhvr>
                                    </p:animEffect>
                                    <p:anim calcmode="lin" valueType="num">
                                      <p:cBhvr>
                                        <p:cTn id="8" dur="10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5">
                                            <p:txEl>
                                              <p:pRg st="2" end="2"/>
                                            </p:txEl>
                                          </p:spTgt>
                                        </p:tgtEl>
                                        <p:attrNameLst>
                                          <p:attrName>style.visibility</p:attrName>
                                        </p:attrNameLst>
                                      </p:cBhvr>
                                      <p:to>
                                        <p:strVal val="visible"/>
                                      </p:to>
                                    </p:set>
                                    <p:animEffect transition="in" filter="fade">
                                      <p:cBhvr>
                                        <p:cTn id="14" dur="1000"/>
                                        <p:tgtEl>
                                          <p:spTgt spid="25">
                                            <p:txEl>
                                              <p:pRg st="2" end="2"/>
                                            </p:txEl>
                                          </p:spTgt>
                                        </p:tgtEl>
                                      </p:cBhvr>
                                    </p:animEffect>
                                    <p:anim calcmode="lin" valueType="num">
                                      <p:cBhvr>
                                        <p:cTn id="15" dur="1000" fill="hold"/>
                                        <p:tgtEl>
                                          <p:spTgt spid="2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5">
                                            <p:txEl>
                                              <p:pRg st="3" end="3"/>
                                            </p:txEl>
                                          </p:spTgt>
                                        </p:tgtEl>
                                        <p:attrNameLst>
                                          <p:attrName>style.visibility</p:attrName>
                                        </p:attrNameLst>
                                      </p:cBhvr>
                                      <p:to>
                                        <p:strVal val="visible"/>
                                      </p:to>
                                    </p:set>
                                    <p:animEffect transition="in" filter="fade">
                                      <p:cBhvr>
                                        <p:cTn id="21" dur="1000"/>
                                        <p:tgtEl>
                                          <p:spTgt spid="25">
                                            <p:txEl>
                                              <p:pRg st="3" end="3"/>
                                            </p:txEl>
                                          </p:spTgt>
                                        </p:tgtEl>
                                      </p:cBhvr>
                                    </p:animEffect>
                                    <p:anim calcmode="lin" valueType="num">
                                      <p:cBhvr>
                                        <p:cTn id="22" dur="1000" fill="hold"/>
                                        <p:tgtEl>
                                          <p:spTgt spid="25">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2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5">
                                            <p:txEl>
                                              <p:pRg st="4" end="4"/>
                                            </p:txEl>
                                          </p:spTgt>
                                        </p:tgtEl>
                                        <p:attrNameLst>
                                          <p:attrName>style.visibility</p:attrName>
                                        </p:attrNameLst>
                                      </p:cBhvr>
                                      <p:to>
                                        <p:strVal val="visible"/>
                                      </p:to>
                                    </p:set>
                                    <p:animEffect transition="in" filter="fade">
                                      <p:cBhvr>
                                        <p:cTn id="28" dur="1000"/>
                                        <p:tgtEl>
                                          <p:spTgt spid="25">
                                            <p:txEl>
                                              <p:pRg st="4" end="4"/>
                                            </p:txEl>
                                          </p:spTgt>
                                        </p:tgtEl>
                                      </p:cBhvr>
                                    </p:animEffect>
                                    <p:anim calcmode="lin" valueType="num">
                                      <p:cBhvr>
                                        <p:cTn id="29" dur="1000" fill="hold"/>
                                        <p:tgtEl>
                                          <p:spTgt spid="25">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2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5">
                                            <p:txEl>
                                              <p:pRg st="5" end="5"/>
                                            </p:txEl>
                                          </p:spTgt>
                                        </p:tgtEl>
                                        <p:attrNameLst>
                                          <p:attrName>style.visibility</p:attrName>
                                        </p:attrNameLst>
                                      </p:cBhvr>
                                      <p:to>
                                        <p:strVal val="visible"/>
                                      </p:to>
                                    </p:set>
                                    <p:animEffect transition="in" filter="fade">
                                      <p:cBhvr>
                                        <p:cTn id="35" dur="1000"/>
                                        <p:tgtEl>
                                          <p:spTgt spid="25">
                                            <p:txEl>
                                              <p:pRg st="5" end="5"/>
                                            </p:txEl>
                                          </p:spTgt>
                                        </p:tgtEl>
                                      </p:cBhvr>
                                    </p:animEffect>
                                    <p:anim calcmode="lin" valueType="num">
                                      <p:cBhvr>
                                        <p:cTn id="36" dur="1000" fill="hold"/>
                                        <p:tgtEl>
                                          <p:spTgt spid="25">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2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5">
                                            <p:txEl>
                                              <p:pRg st="6" end="6"/>
                                            </p:txEl>
                                          </p:spTgt>
                                        </p:tgtEl>
                                        <p:attrNameLst>
                                          <p:attrName>style.visibility</p:attrName>
                                        </p:attrNameLst>
                                      </p:cBhvr>
                                      <p:to>
                                        <p:strVal val="visible"/>
                                      </p:to>
                                    </p:set>
                                    <p:animEffect transition="in" filter="fade">
                                      <p:cBhvr>
                                        <p:cTn id="42" dur="1000"/>
                                        <p:tgtEl>
                                          <p:spTgt spid="25">
                                            <p:txEl>
                                              <p:pRg st="6" end="6"/>
                                            </p:txEl>
                                          </p:spTgt>
                                        </p:tgtEl>
                                      </p:cBhvr>
                                    </p:animEffect>
                                    <p:anim calcmode="lin" valueType="num">
                                      <p:cBhvr>
                                        <p:cTn id="43" dur="1000" fill="hold"/>
                                        <p:tgtEl>
                                          <p:spTgt spid="25">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25">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599225" y="2653219"/>
            <a:ext cx="10993549" cy="1551561"/>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400" cap="none" dirty="0">
                <a:solidFill>
                  <a:schemeClr val="accent1">
                    <a:lumMod val="50000"/>
                  </a:schemeClr>
                </a:solidFill>
              </a:rPr>
              <a:t>Let’s do some EDA </a:t>
            </a:r>
          </a:p>
          <a:p>
            <a:pPr algn="ctr"/>
            <a:r>
              <a:rPr lang="el-GR" sz="4400" cap="none" dirty="0">
                <a:solidFill>
                  <a:schemeClr val="accent1">
                    <a:lumMod val="50000"/>
                  </a:schemeClr>
                </a:solidFill>
              </a:rPr>
              <a:t>(´⊙ω⊙`)</a:t>
            </a:r>
            <a:endParaRPr lang="en-US" sz="4000" cap="none" dirty="0">
              <a:solidFill>
                <a:schemeClr val="accent1">
                  <a:lumMod val="50000"/>
                </a:schemeClr>
              </a:solidFill>
            </a:endParaRPr>
          </a:p>
        </p:txBody>
      </p:sp>
    </p:spTree>
    <p:extLst>
      <p:ext uri="{BB962C8B-B14F-4D97-AF65-F5344CB8AC3E}">
        <p14:creationId xmlns:p14="http://schemas.microsoft.com/office/powerpoint/2010/main" val="17818459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Supervised Learning</a:t>
            </a:r>
            <a:endParaRPr lang="en-US" sz="4000" cap="none" dirty="0">
              <a:solidFill>
                <a:schemeClr val="accent1">
                  <a:lumMod val="50000"/>
                </a:schemeClr>
              </a:solidFill>
            </a:endParaRPr>
          </a:p>
        </p:txBody>
      </p:sp>
      <p:sp>
        <p:nvSpPr>
          <p:cNvPr id="25" name="Title 1">
            <a:extLst>
              <a:ext uri="{FF2B5EF4-FFF2-40B4-BE49-F238E27FC236}">
                <a16:creationId xmlns:a16="http://schemas.microsoft.com/office/drawing/2014/main" id="{6A49024F-5D83-9F91-A1F0-51E537CC072B}"/>
              </a:ext>
            </a:extLst>
          </p:cNvPr>
          <p:cNvSpPr txBox="1">
            <a:spLocks/>
          </p:cNvSpPr>
          <p:nvPr/>
        </p:nvSpPr>
        <p:spPr>
          <a:xfrm>
            <a:off x="389409" y="2701004"/>
            <a:ext cx="3162548" cy="2399882"/>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This type of supervised learning task is called </a:t>
            </a:r>
            <a:r>
              <a:rPr lang="en-US" b="1" cap="none" dirty="0">
                <a:solidFill>
                  <a:schemeClr val="accent1">
                    <a:lumMod val="50000"/>
                  </a:schemeClr>
                </a:solidFill>
              </a:rPr>
              <a:t>classification</a:t>
            </a:r>
            <a:r>
              <a:rPr lang="en-US" cap="none" dirty="0">
                <a:solidFill>
                  <a:schemeClr val="accent1">
                    <a:lumMod val="50000"/>
                  </a:schemeClr>
                </a:solidFill>
              </a:rPr>
              <a:t>. Where we train the machine to what </a:t>
            </a:r>
            <a:r>
              <a:rPr lang="en-US" i="1" u="sng" cap="none" dirty="0">
                <a:solidFill>
                  <a:schemeClr val="accent1">
                    <a:lumMod val="50000"/>
                  </a:schemeClr>
                </a:solidFill>
              </a:rPr>
              <a:t>class</a:t>
            </a:r>
            <a:r>
              <a:rPr lang="en-US" cap="none" dirty="0">
                <a:solidFill>
                  <a:schemeClr val="accent1">
                    <a:lumMod val="50000"/>
                  </a:schemeClr>
                </a:solidFill>
              </a:rPr>
              <a:t> should it </a:t>
            </a:r>
            <a:r>
              <a:rPr lang="en-US" i="1" u="sng" cap="none" dirty="0">
                <a:solidFill>
                  <a:schemeClr val="accent1">
                    <a:lumMod val="50000"/>
                  </a:schemeClr>
                </a:solidFill>
              </a:rPr>
              <a:t>classify</a:t>
            </a:r>
            <a:r>
              <a:rPr lang="en-US" cap="none" dirty="0">
                <a:solidFill>
                  <a:schemeClr val="accent1">
                    <a:lumMod val="50000"/>
                  </a:schemeClr>
                </a:solidFill>
              </a:rPr>
              <a:t> a new instance. </a:t>
            </a:r>
          </a:p>
        </p:txBody>
      </p:sp>
      <p:pic>
        <p:nvPicPr>
          <p:cNvPr id="5" name="Picture 4">
            <a:extLst>
              <a:ext uri="{FF2B5EF4-FFF2-40B4-BE49-F238E27FC236}">
                <a16:creationId xmlns:a16="http://schemas.microsoft.com/office/drawing/2014/main" id="{0F5A1F1B-EF51-1EE4-1560-8D8C456C2E1C}"/>
              </a:ext>
            </a:extLst>
          </p:cNvPr>
          <p:cNvPicPr>
            <a:picLocks noChangeAspect="1"/>
          </p:cNvPicPr>
          <p:nvPr/>
        </p:nvPicPr>
        <p:blipFill>
          <a:blip r:embed="rId4"/>
          <a:stretch>
            <a:fillRect/>
          </a:stretch>
        </p:blipFill>
        <p:spPr>
          <a:xfrm>
            <a:off x="3816626" y="2773543"/>
            <a:ext cx="7529514" cy="2410227"/>
          </a:xfrm>
          <a:prstGeom prst="rect">
            <a:avLst/>
          </a:prstGeom>
        </p:spPr>
      </p:pic>
      <p:sp>
        <p:nvSpPr>
          <p:cNvPr id="11" name="Title 1">
            <a:extLst>
              <a:ext uri="{FF2B5EF4-FFF2-40B4-BE49-F238E27FC236}">
                <a16:creationId xmlns:a16="http://schemas.microsoft.com/office/drawing/2014/main" id="{166A5D95-3619-0D9D-86BE-2F3A77A7171F}"/>
              </a:ext>
            </a:extLst>
          </p:cNvPr>
          <p:cNvSpPr txBox="1">
            <a:spLocks/>
          </p:cNvSpPr>
          <p:nvPr/>
        </p:nvSpPr>
        <p:spPr>
          <a:xfrm>
            <a:off x="352591" y="1586835"/>
            <a:ext cx="11382044" cy="898934"/>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In </a:t>
            </a:r>
            <a:r>
              <a:rPr lang="en-US" b="1" cap="none" dirty="0">
                <a:solidFill>
                  <a:schemeClr val="accent1">
                    <a:lumMod val="50000"/>
                  </a:schemeClr>
                </a:solidFill>
              </a:rPr>
              <a:t>supervised learning</a:t>
            </a:r>
            <a:r>
              <a:rPr lang="en-US" cap="none" dirty="0">
                <a:solidFill>
                  <a:schemeClr val="accent1">
                    <a:lumMod val="50000"/>
                  </a:schemeClr>
                </a:solidFill>
              </a:rPr>
              <a:t>, the training data you feed to the algorithm </a:t>
            </a:r>
            <a:r>
              <a:rPr lang="en-US" u="sng" cap="none" dirty="0">
                <a:solidFill>
                  <a:schemeClr val="accent1">
                    <a:lumMod val="50000"/>
                  </a:schemeClr>
                </a:solidFill>
              </a:rPr>
              <a:t>includes the desired solutions</a:t>
            </a:r>
            <a:r>
              <a:rPr lang="en-US" cap="none" dirty="0">
                <a:solidFill>
                  <a:schemeClr val="accent1">
                    <a:lumMod val="50000"/>
                  </a:schemeClr>
                </a:solidFill>
              </a:rPr>
              <a:t>, called </a:t>
            </a:r>
            <a:r>
              <a:rPr lang="en-US" b="1" i="1" cap="none" dirty="0">
                <a:solidFill>
                  <a:schemeClr val="accent1">
                    <a:lumMod val="50000"/>
                  </a:schemeClr>
                </a:solidFill>
              </a:rPr>
              <a:t>labels</a:t>
            </a:r>
            <a:r>
              <a:rPr lang="en-US" i="1" cap="none" dirty="0">
                <a:solidFill>
                  <a:schemeClr val="accent1">
                    <a:lumMod val="50000"/>
                  </a:schemeClr>
                </a:solidFill>
              </a:rPr>
              <a:t>.</a:t>
            </a:r>
          </a:p>
        </p:txBody>
      </p:sp>
    </p:spTree>
    <p:extLst>
      <p:ext uri="{BB962C8B-B14F-4D97-AF65-F5344CB8AC3E}">
        <p14:creationId xmlns:p14="http://schemas.microsoft.com/office/powerpoint/2010/main" val="5233295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5">
                                            <p:txEl>
                                              <p:pRg st="0" end="0"/>
                                            </p:txEl>
                                          </p:spTgt>
                                        </p:tgtEl>
                                        <p:attrNameLst>
                                          <p:attrName>style.visibility</p:attrName>
                                        </p:attrNameLst>
                                      </p:cBhvr>
                                      <p:to>
                                        <p:strVal val="visible"/>
                                      </p:to>
                                    </p:set>
                                    <p:animEffect transition="in" filter="fade">
                                      <p:cBhvr>
                                        <p:cTn id="21" dur="1000"/>
                                        <p:tgtEl>
                                          <p:spTgt spid="25">
                                            <p:txEl>
                                              <p:pRg st="0" end="0"/>
                                            </p:txEl>
                                          </p:spTgt>
                                        </p:tgtEl>
                                      </p:cBhvr>
                                    </p:animEffect>
                                    <p:anim calcmode="lin" valueType="num">
                                      <p:cBhvr>
                                        <p:cTn id="22" dur="10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2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Supervised Learning</a:t>
            </a:r>
            <a:endParaRPr lang="en-US" sz="4000" cap="none" dirty="0">
              <a:solidFill>
                <a:schemeClr val="accent1">
                  <a:lumMod val="50000"/>
                </a:schemeClr>
              </a:solidFill>
            </a:endParaRPr>
          </a:p>
        </p:txBody>
      </p:sp>
      <p:sp>
        <p:nvSpPr>
          <p:cNvPr id="11" name="Title 1">
            <a:extLst>
              <a:ext uri="{FF2B5EF4-FFF2-40B4-BE49-F238E27FC236}">
                <a16:creationId xmlns:a16="http://schemas.microsoft.com/office/drawing/2014/main" id="{166A5D95-3619-0D9D-86BE-2F3A77A7171F}"/>
              </a:ext>
            </a:extLst>
          </p:cNvPr>
          <p:cNvSpPr txBox="1">
            <a:spLocks/>
          </p:cNvSpPr>
          <p:nvPr/>
        </p:nvSpPr>
        <p:spPr>
          <a:xfrm>
            <a:off x="504991" y="2929398"/>
            <a:ext cx="5359096" cy="2330729"/>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This sort of task is called </a:t>
            </a:r>
            <a:r>
              <a:rPr lang="en-US" b="1" cap="none" dirty="0">
                <a:solidFill>
                  <a:schemeClr val="accent1">
                    <a:lumMod val="50000"/>
                  </a:schemeClr>
                </a:solidFill>
              </a:rPr>
              <a:t>regression</a:t>
            </a:r>
            <a:r>
              <a:rPr lang="en-US" cap="none" dirty="0">
                <a:solidFill>
                  <a:schemeClr val="accent1">
                    <a:lumMod val="50000"/>
                  </a:schemeClr>
                </a:solidFill>
              </a:rPr>
              <a:t>.</a:t>
            </a:r>
          </a:p>
          <a:p>
            <a:pPr algn="just"/>
            <a:endParaRPr lang="en-US" cap="none" dirty="0">
              <a:solidFill>
                <a:schemeClr val="accent1">
                  <a:lumMod val="50000"/>
                </a:schemeClr>
              </a:solidFill>
            </a:endParaRPr>
          </a:p>
          <a:p>
            <a:pPr algn="just"/>
            <a:r>
              <a:rPr lang="en-US" cap="none" dirty="0">
                <a:solidFill>
                  <a:schemeClr val="accent1">
                    <a:lumMod val="50000"/>
                  </a:schemeClr>
                </a:solidFill>
              </a:rPr>
              <a:t>To train the system, you need to give it many examples of cars, including both their predictors and their labels (i.e., their prices).</a:t>
            </a:r>
          </a:p>
        </p:txBody>
      </p:sp>
      <p:pic>
        <p:nvPicPr>
          <p:cNvPr id="7" name="Picture 6">
            <a:extLst>
              <a:ext uri="{FF2B5EF4-FFF2-40B4-BE49-F238E27FC236}">
                <a16:creationId xmlns:a16="http://schemas.microsoft.com/office/drawing/2014/main" id="{F2F65DAF-D093-A263-78E7-F472E1AC3321}"/>
              </a:ext>
            </a:extLst>
          </p:cNvPr>
          <p:cNvPicPr>
            <a:picLocks noChangeAspect="1"/>
          </p:cNvPicPr>
          <p:nvPr/>
        </p:nvPicPr>
        <p:blipFill>
          <a:blip r:embed="rId4"/>
          <a:stretch>
            <a:fillRect/>
          </a:stretch>
        </p:blipFill>
        <p:spPr>
          <a:xfrm>
            <a:off x="6219826" y="2807710"/>
            <a:ext cx="5514809" cy="2801127"/>
          </a:xfrm>
          <a:prstGeom prst="rect">
            <a:avLst/>
          </a:prstGeom>
        </p:spPr>
      </p:pic>
      <p:sp>
        <p:nvSpPr>
          <p:cNvPr id="13" name="Title 1">
            <a:extLst>
              <a:ext uri="{FF2B5EF4-FFF2-40B4-BE49-F238E27FC236}">
                <a16:creationId xmlns:a16="http://schemas.microsoft.com/office/drawing/2014/main" id="{8C0951F6-D865-0A82-671B-A8F8875768EF}"/>
              </a:ext>
            </a:extLst>
          </p:cNvPr>
          <p:cNvSpPr txBox="1">
            <a:spLocks/>
          </p:cNvSpPr>
          <p:nvPr/>
        </p:nvSpPr>
        <p:spPr>
          <a:xfrm>
            <a:off x="504991" y="1724265"/>
            <a:ext cx="11382044" cy="999203"/>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Another typical task is to predict a target numeric value, such as the price of a car, given a set of features (mileage, age, brand, etc.) called </a:t>
            </a:r>
            <a:r>
              <a:rPr lang="en-US" i="1" cap="none" dirty="0">
                <a:solidFill>
                  <a:schemeClr val="accent1">
                    <a:lumMod val="50000"/>
                  </a:schemeClr>
                </a:solidFill>
              </a:rPr>
              <a:t>predictors or attributes</a:t>
            </a:r>
            <a:r>
              <a:rPr lang="en-US" cap="none" dirty="0">
                <a:solidFill>
                  <a:schemeClr val="accent1">
                    <a:lumMod val="50000"/>
                  </a:schemeClr>
                </a:solidFill>
              </a:rPr>
              <a:t>.</a:t>
            </a:r>
            <a:endParaRPr lang="en-US" i="1" cap="none" dirty="0">
              <a:solidFill>
                <a:schemeClr val="accent1">
                  <a:lumMod val="50000"/>
                </a:schemeClr>
              </a:solidFill>
            </a:endParaRPr>
          </a:p>
        </p:txBody>
      </p:sp>
    </p:spTree>
    <p:extLst>
      <p:ext uri="{BB962C8B-B14F-4D97-AF65-F5344CB8AC3E}">
        <p14:creationId xmlns:p14="http://schemas.microsoft.com/office/powerpoint/2010/main" val="16101489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1000"/>
                                        <p:tgtEl>
                                          <p:spTgt spid="13">
                                            <p:txEl>
                                              <p:pRg st="0" end="0"/>
                                            </p:txEl>
                                          </p:spTgt>
                                        </p:tgtEl>
                                      </p:cBhvr>
                                    </p:animEffect>
                                    <p:anim calcmode="lin" valueType="num">
                                      <p:cBhvr>
                                        <p:cTn id="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xEl>
                                              <p:pRg st="0" end="0"/>
                                            </p:txEl>
                                          </p:spTgt>
                                        </p:tgtEl>
                                        <p:attrNameLst>
                                          <p:attrName>style.visibility</p:attrName>
                                        </p:attrNameLst>
                                      </p:cBhvr>
                                      <p:to>
                                        <p:strVal val="visible"/>
                                      </p:to>
                                    </p:set>
                                    <p:animEffect transition="in" filter="fade">
                                      <p:cBhvr>
                                        <p:cTn id="21" dur="1000"/>
                                        <p:tgtEl>
                                          <p:spTgt spid="11">
                                            <p:txEl>
                                              <p:pRg st="0" end="0"/>
                                            </p:txEl>
                                          </p:spTgt>
                                        </p:tgtEl>
                                      </p:cBhvr>
                                    </p:animEffect>
                                    <p:anim calcmode="lin" valueType="num">
                                      <p:cBhvr>
                                        <p:cTn id="22"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1">
                                            <p:txEl>
                                              <p:pRg st="2" end="2"/>
                                            </p:txEl>
                                          </p:spTgt>
                                        </p:tgtEl>
                                        <p:attrNameLst>
                                          <p:attrName>style.visibility</p:attrName>
                                        </p:attrNameLst>
                                      </p:cBhvr>
                                      <p:to>
                                        <p:strVal val="visible"/>
                                      </p:to>
                                    </p:set>
                                    <p:animEffect transition="in" filter="fade">
                                      <p:cBhvr>
                                        <p:cTn id="28" dur="1000"/>
                                        <p:tgtEl>
                                          <p:spTgt spid="11">
                                            <p:txEl>
                                              <p:pRg st="2" end="2"/>
                                            </p:txEl>
                                          </p:spTgt>
                                        </p:tgtEl>
                                      </p:cBhvr>
                                    </p:animEffect>
                                    <p:anim calcmode="lin" valueType="num">
                                      <p:cBhvr>
                                        <p:cTn id="29"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Supervised Learning</a:t>
            </a:r>
            <a:endParaRPr lang="en-US" sz="4000" cap="none" dirty="0">
              <a:solidFill>
                <a:schemeClr val="accent1">
                  <a:lumMod val="50000"/>
                </a:schemeClr>
              </a:solidFill>
            </a:endParaRPr>
          </a:p>
        </p:txBody>
      </p:sp>
      <p:pic>
        <p:nvPicPr>
          <p:cNvPr id="7" name="Picture 6">
            <a:extLst>
              <a:ext uri="{FF2B5EF4-FFF2-40B4-BE49-F238E27FC236}">
                <a16:creationId xmlns:a16="http://schemas.microsoft.com/office/drawing/2014/main" id="{F2F65DAF-D093-A263-78E7-F472E1AC3321}"/>
              </a:ext>
            </a:extLst>
          </p:cNvPr>
          <p:cNvPicPr>
            <a:picLocks noChangeAspect="1"/>
          </p:cNvPicPr>
          <p:nvPr/>
        </p:nvPicPr>
        <p:blipFill>
          <a:blip r:embed="rId4"/>
          <a:stretch>
            <a:fillRect/>
          </a:stretch>
        </p:blipFill>
        <p:spPr>
          <a:xfrm>
            <a:off x="6455668" y="1597873"/>
            <a:ext cx="5155142" cy="2618442"/>
          </a:xfrm>
          <a:prstGeom prst="rect">
            <a:avLst/>
          </a:prstGeom>
        </p:spPr>
      </p:pic>
      <p:sp>
        <p:nvSpPr>
          <p:cNvPr id="13" name="Title 1">
            <a:extLst>
              <a:ext uri="{FF2B5EF4-FFF2-40B4-BE49-F238E27FC236}">
                <a16:creationId xmlns:a16="http://schemas.microsoft.com/office/drawing/2014/main" id="{8C0951F6-D865-0A82-671B-A8F8875768EF}"/>
              </a:ext>
            </a:extLst>
          </p:cNvPr>
          <p:cNvSpPr txBox="1">
            <a:spLocks/>
          </p:cNvSpPr>
          <p:nvPr/>
        </p:nvSpPr>
        <p:spPr>
          <a:xfrm>
            <a:off x="457365" y="4667674"/>
            <a:ext cx="11382044" cy="999203"/>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In </a:t>
            </a:r>
            <a:r>
              <a:rPr lang="en-US" b="1" cap="none" dirty="0">
                <a:solidFill>
                  <a:schemeClr val="accent1">
                    <a:lumMod val="50000"/>
                  </a:schemeClr>
                </a:solidFill>
              </a:rPr>
              <a:t>classification</a:t>
            </a:r>
            <a:r>
              <a:rPr lang="en-US" cap="none" dirty="0">
                <a:solidFill>
                  <a:schemeClr val="accent1">
                    <a:lumMod val="50000"/>
                  </a:schemeClr>
                </a:solidFill>
              </a:rPr>
              <a:t> we predict </a:t>
            </a:r>
            <a:r>
              <a:rPr lang="en-US" b="1" cap="none" dirty="0">
                <a:solidFill>
                  <a:schemeClr val="accent1">
                    <a:lumMod val="50000"/>
                  </a:schemeClr>
                </a:solidFill>
              </a:rPr>
              <a:t>a discrete value, a class</a:t>
            </a:r>
            <a:r>
              <a:rPr lang="en-US" cap="none" dirty="0">
                <a:solidFill>
                  <a:schemeClr val="accent1">
                    <a:lumMod val="50000"/>
                  </a:schemeClr>
                </a:solidFill>
              </a:rPr>
              <a:t>. In </a:t>
            </a:r>
            <a:r>
              <a:rPr lang="en-US" b="1" cap="none" dirty="0">
                <a:solidFill>
                  <a:schemeClr val="accent1">
                    <a:lumMod val="50000"/>
                  </a:schemeClr>
                </a:solidFill>
              </a:rPr>
              <a:t>regression</a:t>
            </a:r>
            <a:r>
              <a:rPr lang="en-US" cap="none" dirty="0">
                <a:solidFill>
                  <a:schemeClr val="accent1">
                    <a:lumMod val="50000"/>
                  </a:schemeClr>
                </a:solidFill>
              </a:rPr>
              <a:t> we predict a </a:t>
            </a:r>
            <a:r>
              <a:rPr lang="en-US" b="1" cap="none" dirty="0">
                <a:solidFill>
                  <a:schemeClr val="accent1">
                    <a:lumMod val="50000"/>
                  </a:schemeClr>
                </a:solidFill>
              </a:rPr>
              <a:t>continuous value, a number</a:t>
            </a:r>
            <a:r>
              <a:rPr lang="en-US" cap="none" dirty="0">
                <a:solidFill>
                  <a:schemeClr val="accent1">
                    <a:lumMod val="50000"/>
                  </a:schemeClr>
                </a:solidFill>
              </a:rPr>
              <a:t>.</a:t>
            </a:r>
            <a:endParaRPr lang="en-US" i="1" cap="none" dirty="0">
              <a:solidFill>
                <a:schemeClr val="accent1">
                  <a:lumMod val="50000"/>
                </a:schemeClr>
              </a:solidFill>
            </a:endParaRPr>
          </a:p>
        </p:txBody>
      </p:sp>
      <p:pic>
        <p:nvPicPr>
          <p:cNvPr id="4" name="Picture 3">
            <a:extLst>
              <a:ext uri="{FF2B5EF4-FFF2-40B4-BE49-F238E27FC236}">
                <a16:creationId xmlns:a16="http://schemas.microsoft.com/office/drawing/2014/main" id="{BB384DC7-F271-BA7C-2F1D-5F161525DF0F}"/>
              </a:ext>
            </a:extLst>
          </p:cNvPr>
          <p:cNvPicPr>
            <a:picLocks noChangeAspect="1"/>
          </p:cNvPicPr>
          <p:nvPr/>
        </p:nvPicPr>
        <p:blipFill>
          <a:blip r:embed="rId5"/>
          <a:stretch>
            <a:fillRect/>
          </a:stretch>
        </p:blipFill>
        <p:spPr>
          <a:xfrm>
            <a:off x="457365" y="1937576"/>
            <a:ext cx="5724774" cy="1832522"/>
          </a:xfrm>
          <a:prstGeom prst="rect">
            <a:avLst/>
          </a:prstGeom>
        </p:spPr>
      </p:pic>
    </p:spTree>
    <p:extLst>
      <p:ext uri="{BB962C8B-B14F-4D97-AF65-F5344CB8AC3E}">
        <p14:creationId xmlns:p14="http://schemas.microsoft.com/office/powerpoint/2010/main" val="28755129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Unsupervised Learning</a:t>
            </a:r>
            <a:endParaRPr lang="en-US" sz="4000" cap="none" dirty="0">
              <a:solidFill>
                <a:schemeClr val="accent1">
                  <a:lumMod val="50000"/>
                </a:schemeClr>
              </a:solidFill>
            </a:endParaRP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1557804"/>
            <a:ext cx="11382044" cy="999202"/>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I think it’s your time to guess, what is </a:t>
            </a:r>
            <a:r>
              <a:rPr lang="en-US" b="1" cap="none" dirty="0">
                <a:solidFill>
                  <a:schemeClr val="accent1">
                    <a:lumMod val="50000"/>
                  </a:schemeClr>
                </a:solidFill>
              </a:rPr>
              <a:t>unsupervised learning?</a:t>
            </a:r>
          </a:p>
          <a:p>
            <a:r>
              <a:rPr lang="en-US" cap="none" dirty="0">
                <a:solidFill>
                  <a:schemeClr val="accent1">
                    <a:lumMod val="50000"/>
                  </a:schemeClr>
                </a:solidFill>
              </a:rPr>
              <a:t>Its where the training data is </a:t>
            </a:r>
            <a:r>
              <a:rPr lang="en-US" b="1" cap="none" dirty="0">
                <a:solidFill>
                  <a:schemeClr val="accent1">
                    <a:lumMod val="50000"/>
                  </a:schemeClr>
                </a:solidFill>
              </a:rPr>
              <a:t>unlabeled,</a:t>
            </a:r>
            <a:r>
              <a:rPr lang="en-US" cap="none" dirty="0">
                <a:solidFill>
                  <a:schemeClr val="accent1">
                    <a:lumMod val="50000"/>
                  </a:schemeClr>
                </a:solidFill>
              </a:rPr>
              <a:t> and the system tries to learn without a teacher.</a:t>
            </a:r>
            <a:endParaRPr lang="en-US" i="1" cap="none" dirty="0">
              <a:solidFill>
                <a:schemeClr val="accent1">
                  <a:lumMod val="50000"/>
                </a:schemeClr>
              </a:solidFill>
            </a:endParaRPr>
          </a:p>
        </p:txBody>
      </p:sp>
      <p:sp>
        <p:nvSpPr>
          <p:cNvPr id="14" name="Title 1">
            <a:extLst>
              <a:ext uri="{FF2B5EF4-FFF2-40B4-BE49-F238E27FC236}">
                <a16:creationId xmlns:a16="http://schemas.microsoft.com/office/drawing/2014/main" id="{42669DDD-7B2D-FFC1-2ADA-D97EC8D8B093}"/>
              </a:ext>
            </a:extLst>
          </p:cNvPr>
          <p:cNvSpPr txBox="1">
            <a:spLocks/>
          </p:cNvSpPr>
          <p:nvPr/>
        </p:nvSpPr>
        <p:spPr>
          <a:xfrm>
            <a:off x="352589" y="2567950"/>
            <a:ext cx="6565045" cy="2958208"/>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How can we benefit from unlabeled data you might ask? Through the following techniques:</a:t>
            </a:r>
          </a:p>
          <a:p>
            <a:endParaRPr lang="en-US" cap="none" dirty="0">
              <a:solidFill>
                <a:schemeClr val="accent1">
                  <a:lumMod val="50000"/>
                </a:schemeClr>
              </a:solidFill>
            </a:endParaRPr>
          </a:p>
          <a:p>
            <a:pPr marL="342900" indent="-342900">
              <a:buFont typeface="Arial" panose="020B0604020202020204" pitchFamily="34" charset="0"/>
              <a:buChar char="•"/>
            </a:pPr>
            <a:r>
              <a:rPr lang="en-US" b="1" cap="none" dirty="0">
                <a:solidFill>
                  <a:schemeClr val="accent1">
                    <a:lumMod val="50000"/>
                  </a:schemeClr>
                </a:solidFill>
              </a:rPr>
              <a:t>Clustering</a:t>
            </a:r>
          </a:p>
        </p:txBody>
      </p:sp>
      <p:pic>
        <p:nvPicPr>
          <p:cNvPr id="16" name="Picture 15">
            <a:extLst>
              <a:ext uri="{FF2B5EF4-FFF2-40B4-BE49-F238E27FC236}">
                <a16:creationId xmlns:a16="http://schemas.microsoft.com/office/drawing/2014/main" id="{58D8C4A0-4076-3816-3E6A-C5820B688D61}"/>
              </a:ext>
            </a:extLst>
          </p:cNvPr>
          <p:cNvPicPr>
            <a:picLocks noChangeAspect="1"/>
          </p:cNvPicPr>
          <p:nvPr/>
        </p:nvPicPr>
        <p:blipFill>
          <a:blip r:embed="rId4"/>
          <a:stretch>
            <a:fillRect/>
          </a:stretch>
        </p:blipFill>
        <p:spPr>
          <a:xfrm>
            <a:off x="7195934" y="2943786"/>
            <a:ext cx="4538701" cy="2155651"/>
          </a:xfrm>
          <a:prstGeom prst="rect">
            <a:avLst/>
          </a:prstGeom>
        </p:spPr>
      </p:pic>
    </p:spTree>
    <p:extLst>
      <p:ext uri="{BB962C8B-B14F-4D97-AF65-F5344CB8AC3E}">
        <p14:creationId xmlns:p14="http://schemas.microsoft.com/office/powerpoint/2010/main" val="23725588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1000"/>
                                        <p:tgtEl>
                                          <p:spTgt spid="13">
                                            <p:txEl>
                                              <p:pRg st="0" end="0"/>
                                            </p:txEl>
                                          </p:spTgt>
                                        </p:tgtEl>
                                      </p:cBhvr>
                                    </p:animEffect>
                                    <p:anim calcmode="lin" valueType="num">
                                      <p:cBhvr>
                                        <p:cTn id="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3">
                                            <p:txEl>
                                              <p:pRg st="1" end="1"/>
                                            </p:txEl>
                                          </p:spTgt>
                                        </p:tgtEl>
                                        <p:attrNameLst>
                                          <p:attrName>style.visibility</p:attrName>
                                        </p:attrNameLst>
                                      </p:cBhvr>
                                      <p:to>
                                        <p:strVal val="visible"/>
                                      </p:to>
                                    </p:set>
                                    <p:animEffect transition="in" filter="fade">
                                      <p:cBhvr>
                                        <p:cTn id="14" dur="1000"/>
                                        <p:tgtEl>
                                          <p:spTgt spid="13">
                                            <p:txEl>
                                              <p:pRg st="1" end="1"/>
                                            </p:txEl>
                                          </p:spTgt>
                                        </p:tgtEl>
                                      </p:cBhvr>
                                    </p:animEffect>
                                    <p:anim calcmode="lin" valueType="num">
                                      <p:cBhvr>
                                        <p:cTn id="15" dur="1000" fill="hold"/>
                                        <p:tgtEl>
                                          <p:spTgt spid="1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4">
                                            <p:txEl>
                                              <p:pRg st="0" end="0"/>
                                            </p:txEl>
                                          </p:spTgt>
                                        </p:tgtEl>
                                        <p:attrNameLst>
                                          <p:attrName>style.visibility</p:attrName>
                                        </p:attrNameLst>
                                      </p:cBhvr>
                                      <p:to>
                                        <p:strVal val="visible"/>
                                      </p:to>
                                    </p:set>
                                    <p:animEffect transition="in" filter="fade">
                                      <p:cBhvr>
                                        <p:cTn id="28" dur="1000"/>
                                        <p:tgtEl>
                                          <p:spTgt spid="14">
                                            <p:txEl>
                                              <p:pRg st="0" end="0"/>
                                            </p:txEl>
                                          </p:spTgt>
                                        </p:tgtEl>
                                      </p:cBhvr>
                                    </p:animEffect>
                                    <p:anim calcmode="lin" valueType="num">
                                      <p:cBhvr>
                                        <p:cTn id="29"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4">
                                            <p:txEl>
                                              <p:pRg st="2" end="2"/>
                                            </p:txEl>
                                          </p:spTgt>
                                        </p:tgtEl>
                                        <p:attrNameLst>
                                          <p:attrName>style.visibility</p:attrName>
                                        </p:attrNameLst>
                                      </p:cBhvr>
                                      <p:to>
                                        <p:strVal val="visible"/>
                                      </p:to>
                                    </p:set>
                                    <p:animEffect transition="in" filter="fade">
                                      <p:cBhvr>
                                        <p:cTn id="35" dur="1000"/>
                                        <p:tgtEl>
                                          <p:spTgt spid="14">
                                            <p:txEl>
                                              <p:pRg st="2" end="2"/>
                                            </p:txEl>
                                          </p:spTgt>
                                        </p:tgtEl>
                                      </p:cBhvr>
                                    </p:animEffect>
                                    <p:anim calcmode="lin" valueType="num">
                                      <p:cBhvr>
                                        <p:cTn id="36" dur="1000" fill="hold"/>
                                        <p:tgtEl>
                                          <p:spTgt spid="14">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1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Clustering</a:t>
            </a:r>
            <a:endParaRPr lang="en-US" sz="4000" cap="none" dirty="0">
              <a:solidFill>
                <a:schemeClr val="accent1">
                  <a:lumMod val="50000"/>
                </a:schemeClr>
              </a:solidFill>
            </a:endParaRP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1557804"/>
            <a:ext cx="11382044" cy="999202"/>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You may want to run a clustering algorithm to try to detect groups of similar features.</a:t>
            </a:r>
            <a:endParaRPr lang="en-US" i="1" cap="none" dirty="0">
              <a:solidFill>
                <a:schemeClr val="accent1">
                  <a:lumMod val="50000"/>
                </a:schemeClr>
              </a:solidFill>
            </a:endParaRPr>
          </a:p>
        </p:txBody>
      </p:sp>
      <p:pic>
        <p:nvPicPr>
          <p:cNvPr id="9" name="Picture 8">
            <a:extLst>
              <a:ext uri="{FF2B5EF4-FFF2-40B4-BE49-F238E27FC236}">
                <a16:creationId xmlns:a16="http://schemas.microsoft.com/office/drawing/2014/main" id="{F8E69104-B086-AFE4-2C10-BC2DD8C5121A}"/>
              </a:ext>
            </a:extLst>
          </p:cNvPr>
          <p:cNvPicPr>
            <a:picLocks noChangeAspect="1"/>
          </p:cNvPicPr>
          <p:nvPr/>
        </p:nvPicPr>
        <p:blipFill>
          <a:blip r:embed="rId4"/>
          <a:stretch>
            <a:fillRect/>
          </a:stretch>
        </p:blipFill>
        <p:spPr>
          <a:xfrm>
            <a:off x="457365" y="2521672"/>
            <a:ext cx="5410032" cy="2569489"/>
          </a:xfrm>
          <a:prstGeom prst="rect">
            <a:avLst/>
          </a:prstGeom>
        </p:spPr>
      </p:pic>
      <p:pic>
        <p:nvPicPr>
          <p:cNvPr id="5" name="Picture 4">
            <a:extLst>
              <a:ext uri="{FF2B5EF4-FFF2-40B4-BE49-F238E27FC236}">
                <a16:creationId xmlns:a16="http://schemas.microsoft.com/office/drawing/2014/main" id="{313F2AA6-E480-97EB-E827-07E4C3A3BB56}"/>
              </a:ext>
            </a:extLst>
          </p:cNvPr>
          <p:cNvPicPr>
            <a:picLocks noChangeAspect="1"/>
          </p:cNvPicPr>
          <p:nvPr/>
        </p:nvPicPr>
        <p:blipFill>
          <a:blip r:embed="rId5"/>
          <a:stretch>
            <a:fillRect/>
          </a:stretch>
        </p:blipFill>
        <p:spPr>
          <a:xfrm>
            <a:off x="6202017" y="2574244"/>
            <a:ext cx="5532618" cy="2672197"/>
          </a:xfrm>
          <a:prstGeom prst="rect">
            <a:avLst/>
          </a:prstGeom>
        </p:spPr>
      </p:pic>
    </p:spTree>
    <p:extLst>
      <p:ext uri="{BB962C8B-B14F-4D97-AF65-F5344CB8AC3E}">
        <p14:creationId xmlns:p14="http://schemas.microsoft.com/office/powerpoint/2010/main" val="23716624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Unsupervised Learning</a:t>
            </a:r>
            <a:endParaRPr lang="en-US" sz="4000" cap="none" dirty="0">
              <a:solidFill>
                <a:schemeClr val="accent1">
                  <a:lumMod val="50000"/>
                </a:schemeClr>
              </a:solidFill>
            </a:endParaRP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1557804"/>
            <a:ext cx="11382044" cy="999202"/>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I think it’s your time to guess, what is </a:t>
            </a:r>
            <a:r>
              <a:rPr lang="en-US" b="1" cap="none" dirty="0">
                <a:solidFill>
                  <a:schemeClr val="accent1">
                    <a:lumMod val="50000"/>
                  </a:schemeClr>
                </a:solidFill>
              </a:rPr>
              <a:t>unsupervised learning?</a:t>
            </a:r>
          </a:p>
          <a:p>
            <a:r>
              <a:rPr lang="en-US" cap="none" dirty="0">
                <a:solidFill>
                  <a:schemeClr val="accent1">
                    <a:lumMod val="50000"/>
                  </a:schemeClr>
                </a:solidFill>
              </a:rPr>
              <a:t>Its where the training data is </a:t>
            </a:r>
            <a:r>
              <a:rPr lang="en-US" b="1" cap="none" dirty="0">
                <a:solidFill>
                  <a:schemeClr val="accent1">
                    <a:lumMod val="50000"/>
                  </a:schemeClr>
                </a:solidFill>
              </a:rPr>
              <a:t>unlabeled,</a:t>
            </a:r>
            <a:r>
              <a:rPr lang="en-US" cap="none" dirty="0">
                <a:solidFill>
                  <a:schemeClr val="accent1">
                    <a:lumMod val="50000"/>
                  </a:schemeClr>
                </a:solidFill>
              </a:rPr>
              <a:t> and the system tries to learn without a teacher.</a:t>
            </a:r>
            <a:endParaRPr lang="en-US" i="1" cap="none" dirty="0">
              <a:solidFill>
                <a:schemeClr val="accent1">
                  <a:lumMod val="50000"/>
                </a:schemeClr>
              </a:solidFill>
            </a:endParaRPr>
          </a:p>
        </p:txBody>
      </p:sp>
      <p:sp>
        <p:nvSpPr>
          <p:cNvPr id="14" name="Title 1">
            <a:extLst>
              <a:ext uri="{FF2B5EF4-FFF2-40B4-BE49-F238E27FC236}">
                <a16:creationId xmlns:a16="http://schemas.microsoft.com/office/drawing/2014/main" id="{42669DDD-7B2D-FFC1-2ADA-D97EC8D8B093}"/>
              </a:ext>
            </a:extLst>
          </p:cNvPr>
          <p:cNvSpPr txBox="1">
            <a:spLocks/>
          </p:cNvSpPr>
          <p:nvPr/>
        </p:nvSpPr>
        <p:spPr>
          <a:xfrm>
            <a:off x="352589" y="2567950"/>
            <a:ext cx="6574985" cy="2958208"/>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How can we benefit from unlabeled data you might ask? Through the following techniques:</a:t>
            </a:r>
          </a:p>
          <a:p>
            <a:endParaRPr lang="en-US" cap="none" dirty="0">
              <a:solidFill>
                <a:schemeClr val="accent1">
                  <a:lumMod val="50000"/>
                </a:schemeClr>
              </a:solidFill>
            </a:endParaRPr>
          </a:p>
          <a:p>
            <a:pPr marL="342900" indent="-342900">
              <a:buFont typeface="Arial" panose="020B0604020202020204" pitchFamily="34" charset="0"/>
              <a:buChar char="•"/>
            </a:pPr>
            <a:r>
              <a:rPr lang="en-US" cap="none" dirty="0">
                <a:solidFill>
                  <a:schemeClr val="accent1">
                    <a:lumMod val="50000"/>
                  </a:schemeClr>
                </a:solidFill>
              </a:rPr>
              <a:t>Clustering</a:t>
            </a:r>
          </a:p>
          <a:p>
            <a:pPr marL="342900" indent="-342900">
              <a:buFont typeface="Arial" panose="020B0604020202020204" pitchFamily="34" charset="0"/>
              <a:buChar char="•"/>
            </a:pPr>
            <a:r>
              <a:rPr lang="en-US" b="1" cap="none" dirty="0">
                <a:solidFill>
                  <a:schemeClr val="accent1">
                    <a:lumMod val="50000"/>
                  </a:schemeClr>
                </a:solidFill>
              </a:rPr>
              <a:t>Anomaly detection and novelty detection</a:t>
            </a:r>
          </a:p>
        </p:txBody>
      </p:sp>
      <p:pic>
        <p:nvPicPr>
          <p:cNvPr id="4" name="Picture 3">
            <a:extLst>
              <a:ext uri="{FF2B5EF4-FFF2-40B4-BE49-F238E27FC236}">
                <a16:creationId xmlns:a16="http://schemas.microsoft.com/office/drawing/2014/main" id="{3E187157-F136-013D-B827-6D7F25BA7E98}"/>
              </a:ext>
            </a:extLst>
          </p:cNvPr>
          <p:cNvPicPr>
            <a:picLocks noChangeAspect="1"/>
          </p:cNvPicPr>
          <p:nvPr/>
        </p:nvPicPr>
        <p:blipFill>
          <a:blip r:embed="rId4"/>
          <a:stretch>
            <a:fillRect/>
          </a:stretch>
        </p:blipFill>
        <p:spPr>
          <a:xfrm>
            <a:off x="7195934" y="2943786"/>
            <a:ext cx="4538701" cy="2155651"/>
          </a:xfrm>
          <a:prstGeom prst="rect">
            <a:avLst/>
          </a:prstGeom>
        </p:spPr>
      </p:pic>
    </p:spTree>
    <p:extLst>
      <p:ext uri="{BB962C8B-B14F-4D97-AF65-F5344CB8AC3E}">
        <p14:creationId xmlns:p14="http://schemas.microsoft.com/office/powerpoint/2010/main" val="9006425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xEl>
                                              <p:pRg st="3" end="3"/>
                                            </p:txEl>
                                          </p:spTgt>
                                        </p:tgtEl>
                                        <p:attrNameLst>
                                          <p:attrName>style.visibility</p:attrName>
                                        </p:attrNameLst>
                                      </p:cBhvr>
                                      <p:to>
                                        <p:strVal val="visible"/>
                                      </p:to>
                                    </p:set>
                                    <p:animEffect transition="in" filter="fade">
                                      <p:cBhvr>
                                        <p:cTn id="7" dur="1000"/>
                                        <p:tgtEl>
                                          <p:spTgt spid="14">
                                            <p:txEl>
                                              <p:pRg st="3" end="3"/>
                                            </p:txEl>
                                          </p:spTgt>
                                        </p:tgtEl>
                                      </p:cBhvr>
                                    </p:animEffect>
                                    <p:anim calcmode="lin" valueType="num">
                                      <p:cBhvr>
                                        <p:cTn id="8" dur="1000" fill="hold"/>
                                        <p:tgtEl>
                                          <p:spTgt spid="14">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1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Anomaly Detection and Novelty Detection </a:t>
            </a:r>
            <a:endParaRPr lang="en-US" sz="4000" cap="none" dirty="0">
              <a:solidFill>
                <a:schemeClr val="accent1">
                  <a:lumMod val="50000"/>
                </a:schemeClr>
              </a:solidFill>
            </a:endParaRP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1557804"/>
            <a:ext cx="11382044" cy="1158818"/>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A system that is shown mostly normal instances during training, so it learns to recognize them and when it sees a new instance it can tell whether it looks like a normal one or whether it is likely an anomaly.</a:t>
            </a:r>
            <a:endParaRPr lang="en-US" i="1" cap="none" dirty="0">
              <a:solidFill>
                <a:schemeClr val="accent1">
                  <a:lumMod val="50000"/>
                </a:schemeClr>
              </a:solidFill>
            </a:endParaRPr>
          </a:p>
        </p:txBody>
      </p:sp>
      <p:pic>
        <p:nvPicPr>
          <p:cNvPr id="5" name="Picture 4">
            <a:extLst>
              <a:ext uri="{FF2B5EF4-FFF2-40B4-BE49-F238E27FC236}">
                <a16:creationId xmlns:a16="http://schemas.microsoft.com/office/drawing/2014/main" id="{468CC659-39C2-321C-3DAC-E4C82E6FAA53}"/>
              </a:ext>
            </a:extLst>
          </p:cNvPr>
          <p:cNvPicPr>
            <a:picLocks noChangeAspect="1"/>
          </p:cNvPicPr>
          <p:nvPr/>
        </p:nvPicPr>
        <p:blipFill>
          <a:blip r:embed="rId4"/>
          <a:stretch>
            <a:fillRect/>
          </a:stretch>
        </p:blipFill>
        <p:spPr>
          <a:xfrm>
            <a:off x="6095998" y="2930805"/>
            <a:ext cx="5638635" cy="2723403"/>
          </a:xfrm>
          <a:prstGeom prst="rect">
            <a:avLst/>
          </a:prstGeom>
        </p:spPr>
      </p:pic>
      <p:sp>
        <p:nvSpPr>
          <p:cNvPr id="7" name="Title 1">
            <a:extLst>
              <a:ext uri="{FF2B5EF4-FFF2-40B4-BE49-F238E27FC236}">
                <a16:creationId xmlns:a16="http://schemas.microsoft.com/office/drawing/2014/main" id="{9D3357BE-1619-F506-2194-E273571359D6}"/>
              </a:ext>
            </a:extLst>
          </p:cNvPr>
          <p:cNvSpPr txBox="1">
            <a:spLocks/>
          </p:cNvSpPr>
          <p:nvPr/>
        </p:nvSpPr>
        <p:spPr>
          <a:xfrm>
            <a:off x="352591" y="2902826"/>
            <a:ext cx="5491618" cy="2751728"/>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endParaRPr lang="en-US" i="1" cap="none" dirty="0">
              <a:solidFill>
                <a:schemeClr val="accent1">
                  <a:lumMod val="50000"/>
                </a:schemeClr>
              </a:solidFill>
            </a:endParaRPr>
          </a:p>
        </p:txBody>
      </p:sp>
      <p:sp>
        <p:nvSpPr>
          <p:cNvPr id="11" name="Title 1">
            <a:extLst>
              <a:ext uri="{FF2B5EF4-FFF2-40B4-BE49-F238E27FC236}">
                <a16:creationId xmlns:a16="http://schemas.microsoft.com/office/drawing/2014/main" id="{2C3C75DE-DEB5-F1D8-D578-8184D22F7DFC}"/>
              </a:ext>
            </a:extLst>
          </p:cNvPr>
          <p:cNvSpPr txBox="1">
            <a:spLocks/>
          </p:cNvSpPr>
          <p:nvPr/>
        </p:nvSpPr>
        <p:spPr>
          <a:xfrm>
            <a:off x="352591" y="2902826"/>
            <a:ext cx="5638635" cy="2514000"/>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b="1" cap="none" dirty="0">
                <a:solidFill>
                  <a:schemeClr val="accent1">
                    <a:lumMod val="50000"/>
                  </a:schemeClr>
                </a:solidFill>
              </a:rPr>
              <a:t>Anomaly</a:t>
            </a:r>
            <a:r>
              <a:rPr lang="en-US" cap="none" dirty="0">
                <a:solidFill>
                  <a:schemeClr val="accent1">
                    <a:lumMod val="50000"/>
                  </a:schemeClr>
                </a:solidFill>
              </a:rPr>
              <a:t> detection vs. </a:t>
            </a:r>
            <a:r>
              <a:rPr lang="en-US" b="1" cap="none" dirty="0">
                <a:solidFill>
                  <a:schemeClr val="accent1">
                    <a:lumMod val="50000"/>
                  </a:schemeClr>
                </a:solidFill>
              </a:rPr>
              <a:t>novelty</a:t>
            </a:r>
            <a:r>
              <a:rPr lang="en-US" cap="none" dirty="0">
                <a:solidFill>
                  <a:schemeClr val="accent1">
                    <a:lumMod val="50000"/>
                  </a:schemeClr>
                </a:solidFill>
              </a:rPr>
              <a:t> detection?</a:t>
            </a:r>
          </a:p>
          <a:p>
            <a:pPr algn="just"/>
            <a:r>
              <a:rPr lang="en-US" cap="none" dirty="0">
                <a:solidFill>
                  <a:schemeClr val="accent1">
                    <a:lumMod val="50000"/>
                  </a:schemeClr>
                </a:solidFill>
              </a:rPr>
              <a:t>Novelty detection algorithms expect to see only normal data during training, while anomaly detection algorithms are usually more tolerant, they can often perform well even with a small percentage of outliers in the training set.</a:t>
            </a:r>
          </a:p>
        </p:txBody>
      </p:sp>
    </p:spTree>
    <p:extLst>
      <p:ext uri="{BB962C8B-B14F-4D97-AF65-F5344CB8AC3E}">
        <p14:creationId xmlns:p14="http://schemas.microsoft.com/office/powerpoint/2010/main" val="40914385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1"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Unsupervised Learning</a:t>
            </a:r>
            <a:endParaRPr lang="en-US" sz="4000" cap="none" dirty="0">
              <a:solidFill>
                <a:schemeClr val="accent1">
                  <a:lumMod val="50000"/>
                </a:schemeClr>
              </a:solidFill>
            </a:endParaRP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1557804"/>
            <a:ext cx="11382044" cy="999202"/>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I think it’s your time to guess, what is </a:t>
            </a:r>
            <a:r>
              <a:rPr lang="en-US" b="1" cap="none" dirty="0">
                <a:solidFill>
                  <a:schemeClr val="accent1">
                    <a:lumMod val="50000"/>
                  </a:schemeClr>
                </a:solidFill>
              </a:rPr>
              <a:t>unsupervised learning?</a:t>
            </a:r>
          </a:p>
          <a:p>
            <a:r>
              <a:rPr lang="en-US" cap="none" dirty="0">
                <a:solidFill>
                  <a:schemeClr val="accent1">
                    <a:lumMod val="50000"/>
                  </a:schemeClr>
                </a:solidFill>
              </a:rPr>
              <a:t>Its where the training data is </a:t>
            </a:r>
            <a:r>
              <a:rPr lang="en-US" b="1" cap="none" dirty="0">
                <a:solidFill>
                  <a:schemeClr val="accent1">
                    <a:lumMod val="50000"/>
                  </a:schemeClr>
                </a:solidFill>
              </a:rPr>
              <a:t>unlabeled,</a:t>
            </a:r>
            <a:r>
              <a:rPr lang="en-US" cap="none" dirty="0">
                <a:solidFill>
                  <a:schemeClr val="accent1">
                    <a:lumMod val="50000"/>
                  </a:schemeClr>
                </a:solidFill>
              </a:rPr>
              <a:t> and the system tries to learn without a teacher.</a:t>
            </a:r>
            <a:endParaRPr lang="en-US" i="1" cap="none" dirty="0">
              <a:solidFill>
                <a:schemeClr val="accent1">
                  <a:lumMod val="50000"/>
                </a:schemeClr>
              </a:solidFill>
            </a:endParaRPr>
          </a:p>
        </p:txBody>
      </p:sp>
      <p:pic>
        <p:nvPicPr>
          <p:cNvPr id="9" name="Picture 8">
            <a:extLst>
              <a:ext uri="{FF2B5EF4-FFF2-40B4-BE49-F238E27FC236}">
                <a16:creationId xmlns:a16="http://schemas.microsoft.com/office/drawing/2014/main" id="{F8E69104-B086-AFE4-2C10-BC2DD8C5121A}"/>
              </a:ext>
            </a:extLst>
          </p:cNvPr>
          <p:cNvPicPr>
            <a:picLocks noChangeAspect="1"/>
          </p:cNvPicPr>
          <p:nvPr/>
        </p:nvPicPr>
        <p:blipFill>
          <a:blip r:embed="rId4"/>
          <a:stretch>
            <a:fillRect/>
          </a:stretch>
        </p:blipFill>
        <p:spPr>
          <a:xfrm>
            <a:off x="7195934" y="2943786"/>
            <a:ext cx="4538701" cy="2155651"/>
          </a:xfrm>
          <a:prstGeom prst="rect">
            <a:avLst/>
          </a:prstGeom>
        </p:spPr>
      </p:pic>
      <p:sp>
        <p:nvSpPr>
          <p:cNvPr id="14" name="Title 1">
            <a:extLst>
              <a:ext uri="{FF2B5EF4-FFF2-40B4-BE49-F238E27FC236}">
                <a16:creationId xmlns:a16="http://schemas.microsoft.com/office/drawing/2014/main" id="{42669DDD-7B2D-FFC1-2ADA-D97EC8D8B093}"/>
              </a:ext>
            </a:extLst>
          </p:cNvPr>
          <p:cNvSpPr txBox="1">
            <a:spLocks/>
          </p:cNvSpPr>
          <p:nvPr/>
        </p:nvSpPr>
        <p:spPr>
          <a:xfrm>
            <a:off x="352588" y="2567950"/>
            <a:ext cx="6614741" cy="2958208"/>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How can we benefit from unlabeled data you might ask? Through the following techniques:</a:t>
            </a:r>
          </a:p>
          <a:p>
            <a:endParaRPr lang="en-US" cap="none" dirty="0">
              <a:solidFill>
                <a:schemeClr val="accent1">
                  <a:lumMod val="50000"/>
                </a:schemeClr>
              </a:solidFill>
            </a:endParaRPr>
          </a:p>
          <a:p>
            <a:pPr marL="342900" indent="-342900">
              <a:buFont typeface="Arial" panose="020B0604020202020204" pitchFamily="34" charset="0"/>
              <a:buChar char="•"/>
            </a:pPr>
            <a:r>
              <a:rPr lang="en-US" cap="none" dirty="0">
                <a:solidFill>
                  <a:schemeClr val="accent1">
                    <a:lumMod val="50000"/>
                  </a:schemeClr>
                </a:solidFill>
              </a:rPr>
              <a:t>Clustering</a:t>
            </a:r>
          </a:p>
          <a:p>
            <a:pPr marL="342900" indent="-342900">
              <a:buFont typeface="Arial" panose="020B0604020202020204" pitchFamily="34" charset="0"/>
              <a:buChar char="•"/>
            </a:pPr>
            <a:r>
              <a:rPr lang="en-US" cap="none" dirty="0">
                <a:solidFill>
                  <a:schemeClr val="accent1">
                    <a:lumMod val="50000"/>
                  </a:schemeClr>
                </a:solidFill>
              </a:rPr>
              <a:t>Anomaly detection and novelty detection</a:t>
            </a:r>
          </a:p>
          <a:p>
            <a:pPr marL="342900" indent="-342900">
              <a:buFont typeface="Arial" panose="020B0604020202020204" pitchFamily="34" charset="0"/>
              <a:buChar char="•"/>
            </a:pPr>
            <a:r>
              <a:rPr lang="en-US" b="1" cap="none" dirty="0">
                <a:solidFill>
                  <a:schemeClr val="accent1">
                    <a:lumMod val="50000"/>
                  </a:schemeClr>
                </a:solidFill>
              </a:rPr>
              <a:t>Visualization and dimensionality reduction</a:t>
            </a:r>
          </a:p>
        </p:txBody>
      </p:sp>
    </p:spTree>
    <p:extLst>
      <p:ext uri="{BB962C8B-B14F-4D97-AF65-F5344CB8AC3E}">
        <p14:creationId xmlns:p14="http://schemas.microsoft.com/office/powerpoint/2010/main" val="22245896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xEl>
                                              <p:pRg st="4" end="4"/>
                                            </p:txEl>
                                          </p:spTgt>
                                        </p:tgtEl>
                                        <p:attrNameLst>
                                          <p:attrName>style.visibility</p:attrName>
                                        </p:attrNameLst>
                                      </p:cBhvr>
                                      <p:to>
                                        <p:strVal val="visible"/>
                                      </p:to>
                                    </p:set>
                                    <p:animEffect transition="in" filter="fade">
                                      <p:cBhvr>
                                        <p:cTn id="7" dur="1000"/>
                                        <p:tgtEl>
                                          <p:spTgt spid="14">
                                            <p:txEl>
                                              <p:pRg st="4" end="4"/>
                                            </p:txEl>
                                          </p:spTgt>
                                        </p:tgtEl>
                                      </p:cBhvr>
                                    </p:animEffect>
                                    <p:anim calcmode="lin" valueType="num">
                                      <p:cBhvr>
                                        <p:cTn id="8" dur="1000" fill="hold"/>
                                        <p:tgtEl>
                                          <p:spTgt spid="14">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14">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Visualization and dimensionality reduction</a:t>
            </a: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1557803"/>
            <a:ext cx="6021342" cy="4142333"/>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b="1" cap="none" dirty="0">
                <a:solidFill>
                  <a:schemeClr val="accent1">
                    <a:lumMod val="50000"/>
                  </a:schemeClr>
                </a:solidFill>
              </a:rPr>
              <a:t>Visualization</a:t>
            </a:r>
            <a:r>
              <a:rPr lang="en-US" cap="none" dirty="0">
                <a:solidFill>
                  <a:schemeClr val="accent1">
                    <a:lumMod val="50000"/>
                  </a:schemeClr>
                </a:solidFill>
              </a:rPr>
              <a:t> algorithms output a 2D or 3D representation of your data that can easily be plotted. These algorithms try to preserve as much structure as they can so you can understand how the data is organized and perhaps identify unsuspected patterns.</a:t>
            </a:r>
          </a:p>
          <a:p>
            <a:pPr algn="just"/>
            <a:endParaRPr lang="en-US" b="1" i="1" cap="none" dirty="0">
              <a:solidFill>
                <a:schemeClr val="accent1">
                  <a:lumMod val="50000"/>
                </a:schemeClr>
              </a:solidFill>
            </a:endParaRPr>
          </a:p>
          <a:p>
            <a:pPr algn="just"/>
            <a:r>
              <a:rPr lang="en-US" b="1" cap="none" dirty="0">
                <a:solidFill>
                  <a:schemeClr val="accent1">
                    <a:lumMod val="50000"/>
                  </a:schemeClr>
                </a:solidFill>
              </a:rPr>
              <a:t>Dimensionality reduction </a:t>
            </a:r>
            <a:r>
              <a:rPr lang="en-US" cap="none" dirty="0">
                <a:solidFill>
                  <a:schemeClr val="accent1">
                    <a:lumMod val="50000"/>
                  </a:schemeClr>
                </a:solidFill>
              </a:rPr>
              <a:t>algorithms aim to simplify the data without losing too much information. Merging multiple features to create a new one is called </a:t>
            </a:r>
            <a:r>
              <a:rPr lang="en-US" b="1" i="1" cap="none" dirty="0">
                <a:solidFill>
                  <a:schemeClr val="accent1">
                    <a:lumMod val="50000"/>
                  </a:schemeClr>
                </a:solidFill>
              </a:rPr>
              <a:t>feature extraction.</a:t>
            </a:r>
          </a:p>
        </p:txBody>
      </p:sp>
      <p:pic>
        <p:nvPicPr>
          <p:cNvPr id="5" name="Picture 4">
            <a:extLst>
              <a:ext uri="{FF2B5EF4-FFF2-40B4-BE49-F238E27FC236}">
                <a16:creationId xmlns:a16="http://schemas.microsoft.com/office/drawing/2014/main" id="{55490BD2-14F7-85B8-04C7-669881F15E51}"/>
              </a:ext>
            </a:extLst>
          </p:cNvPr>
          <p:cNvPicPr>
            <a:picLocks noChangeAspect="1"/>
          </p:cNvPicPr>
          <p:nvPr/>
        </p:nvPicPr>
        <p:blipFill>
          <a:blip r:embed="rId4"/>
          <a:stretch>
            <a:fillRect/>
          </a:stretch>
        </p:blipFill>
        <p:spPr>
          <a:xfrm>
            <a:off x="6644568" y="1683052"/>
            <a:ext cx="5090066" cy="3344774"/>
          </a:xfrm>
          <a:prstGeom prst="rect">
            <a:avLst/>
          </a:prstGeom>
        </p:spPr>
      </p:pic>
      <p:sp>
        <p:nvSpPr>
          <p:cNvPr id="12" name="Title 1">
            <a:extLst>
              <a:ext uri="{FF2B5EF4-FFF2-40B4-BE49-F238E27FC236}">
                <a16:creationId xmlns:a16="http://schemas.microsoft.com/office/drawing/2014/main" id="{EAA4F8A0-D45B-84F0-C697-D7743E15AE38}"/>
              </a:ext>
            </a:extLst>
          </p:cNvPr>
          <p:cNvSpPr txBox="1">
            <a:spLocks/>
          </p:cNvSpPr>
          <p:nvPr/>
        </p:nvSpPr>
        <p:spPr>
          <a:xfrm>
            <a:off x="6510130" y="5221536"/>
            <a:ext cx="5371314" cy="228917"/>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600" i="1" cap="none" dirty="0">
                <a:solidFill>
                  <a:schemeClr val="accent1">
                    <a:lumMod val="50000"/>
                  </a:schemeClr>
                </a:solidFill>
              </a:rPr>
              <a:t>Example of a t-SNE visualization highlighting semantic clusters</a:t>
            </a:r>
          </a:p>
        </p:txBody>
      </p:sp>
    </p:spTree>
    <p:extLst>
      <p:ext uri="{BB962C8B-B14F-4D97-AF65-F5344CB8AC3E}">
        <p14:creationId xmlns:p14="http://schemas.microsoft.com/office/powerpoint/2010/main" val="34021764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1000"/>
                                        <p:tgtEl>
                                          <p:spTgt spid="13">
                                            <p:txEl>
                                              <p:pRg st="0" end="0"/>
                                            </p:txEl>
                                          </p:spTgt>
                                        </p:tgtEl>
                                      </p:cBhvr>
                                    </p:animEffect>
                                    <p:anim calcmode="lin" valueType="num">
                                      <p:cBhvr>
                                        <p:cTn id="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3">
                                            <p:txEl>
                                              <p:pRg st="2" end="2"/>
                                            </p:txEl>
                                          </p:spTgt>
                                        </p:tgtEl>
                                        <p:attrNameLst>
                                          <p:attrName>style.visibility</p:attrName>
                                        </p:attrNameLst>
                                      </p:cBhvr>
                                      <p:to>
                                        <p:strVal val="visible"/>
                                      </p:to>
                                    </p:set>
                                    <p:animEffect transition="in" filter="fade">
                                      <p:cBhvr>
                                        <p:cTn id="26" dur="1000"/>
                                        <p:tgtEl>
                                          <p:spTgt spid="13">
                                            <p:txEl>
                                              <p:pRg st="2" end="2"/>
                                            </p:txEl>
                                          </p:spTgt>
                                        </p:tgtEl>
                                      </p:cBhvr>
                                    </p:animEffect>
                                    <p:anim calcmode="lin" valueType="num">
                                      <p:cBhvr>
                                        <p:cTn id="27"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1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Unsupervised Learning</a:t>
            </a:r>
            <a:endParaRPr lang="en-US" sz="4000" cap="none" dirty="0">
              <a:solidFill>
                <a:schemeClr val="accent1">
                  <a:lumMod val="50000"/>
                </a:schemeClr>
              </a:solidFill>
            </a:endParaRP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1557804"/>
            <a:ext cx="11382044" cy="999202"/>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I think it’s your time to guess, what is </a:t>
            </a:r>
            <a:r>
              <a:rPr lang="en-US" b="1" cap="none" dirty="0">
                <a:solidFill>
                  <a:schemeClr val="accent1">
                    <a:lumMod val="50000"/>
                  </a:schemeClr>
                </a:solidFill>
              </a:rPr>
              <a:t>unsupervised learning?</a:t>
            </a:r>
          </a:p>
          <a:p>
            <a:r>
              <a:rPr lang="en-US" cap="none" dirty="0">
                <a:solidFill>
                  <a:schemeClr val="accent1">
                    <a:lumMod val="50000"/>
                  </a:schemeClr>
                </a:solidFill>
              </a:rPr>
              <a:t>Its where the training data is </a:t>
            </a:r>
            <a:r>
              <a:rPr lang="en-US" b="1" cap="none" dirty="0">
                <a:solidFill>
                  <a:schemeClr val="accent1">
                    <a:lumMod val="50000"/>
                  </a:schemeClr>
                </a:solidFill>
              </a:rPr>
              <a:t>unlabeled,</a:t>
            </a:r>
            <a:r>
              <a:rPr lang="en-US" cap="none" dirty="0">
                <a:solidFill>
                  <a:schemeClr val="accent1">
                    <a:lumMod val="50000"/>
                  </a:schemeClr>
                </a:solidFill>
              </a:rPr>
              <a:t> and the system tries to learn without a teacher.</a:t>
            </a:r>
            <a:endParaRPr lang="en-US" i="1" cap="none" dirty="0">
              <a:solidFill>
                <a:schemeClr val="accent1">
                  <a:lumMod val="50000"/>
                </a:schemeClr>
              </a:solidFill>
            </a:endParaRPr>
          </a:p>
        </p:txBody>
      </p:sp>
      <p:sp>
        <p:nvSpPr>
          <p:cNvPr id="14" name="Title 1">
            <a:extLst>
              <a:ext uri="{FF2B5EF4-FFF2-40B4-BE49-F238E27FC236}">
                <a16:creationId xmlns:a16="http://schemas.microsoft.com/office/drawing/2014/main" id="{42669DDD-7B2D-FFC1-2ADA-D97EC8D8B093}"/>
              </a:ext>
            </a:extLst>
          </p:cNvPr>
          <p:cNvSpPr txBox="1">
            <a:spLocks/>
          </p:cNvSpPr>
          <p:nvPr/>
        </p:nvSpPr>
        <p:spPr>
          <a:xfrm>
            <a:off x="352589" y="2567950"/>
            <a:ext cx="7310481" cy="2958208"/>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cap="none" dirty="0">
                <a:solidFill>
                  <a:schemeClr val="accent1">
                    <a:lumMod val="50000"/>
                  </a:schemeClr>
                </a:solidFill>
              </a:rPr>
              <a:t>How can we benefit from unlabeled data you might say? Through the following techniques:</a:t>
            </a:r>
          </a:p>
          <a:p>
            <a:endParaRPr lang="en-US" cap="none" dirty="0">
              <a:solidFill>
                <a:schemeClr val="accent1">
                  <a:lumMod val="50000"/>
                </a:schemeClr>
              </a:solidFill>
            </a:endParaRPr>
          </a:p>
          <a:p>
            <a:pPr marL="342900" indent="-342900">
              <a:buFont typeface="Arial" panose="020B0604020202020204" pitchFamily="34" charset="0"/>
              <a:buChar char="•"/>
            </a:pPr>
            <a:r>
              <a:rPr lang="en-US" cap="none" dirty="0">
                <a:solidFill>
                  <a:schemeClr val="accent1">
                    <a:lumMod val="50000"/>
                  </a:schemeClr>
                </a:solidFill>
              </a:rPr>
              <a:t>Clustering</a:t>
            </a:r>
          </a:p>
          <a:p>
            <a:pPr marL="342900" indent="-342900">
              <a:buFont typeface="Arial" panose="020B0604020202020204" pitchFamily="34" charset="0"/>
              <a:buChar char="•"/>
            </a:pPr>
            <a:r>
              <a:rPr lang="en-US" cap="none" dirty="0">
                <a:solidFill>
                  <a:schemeClr val="accent1">
                    <a:lumMod val="50000"/>
                  </a:schemeClr>
                </a:solidFill>
              </a:rPr>
              <a:t>Anomaly detection and novelty detection</a:t>
            </a:r>
          </a:p>
          <a:p>
            <a:pPr marL="342900" indent="-342900">
              <a:buFont typeface="Arial" panose="020B0604020202020204" pitchFamily="34" charset="0"/>
              <a:buChar char="•"/>
            </a:pPr>
            <a:r>
              <a:rPr lang="en-US" cap="none" dirty="0">
                <a:solidFill>
                  <a:schemeClr val="accent1">
                    <a:lumMod val="50000"/>
                  </a:schemeClr>
                </a:solidFill>
              </a:rPr>
              <a:t>Visualization and dimensionality reduction</a:t>
            </a:r>
          </a:p>
          <a:p>
            <a:pPr marL="342900" indent="-342900">
              <a:buFont typeface="Arial" panose="020B0604020202020204" pitchFamily="34" charset="0"/>
              <a:buChar char="•"/>
            </a:pPr>
            <a:r>
              <a:rPr lang="en-US" b="1" cap="none" dirty="0">
                <a:solidFill>
                  <a:schemeClr val="accent1">
                    <a:lumMod val="50000"/>
                  </a:schemeClr>
                </a:solidFill>
              </a:rPr>
              <a:t>Association rule learning</a:t>
            </a:r>
          </a:p>
        </p:txBody>
      </p:sp>
      <p:pic>
        <p:nvPicPr>
          <p:cNvPr id="4" name="Picture 3">
            <a:extLst>
              <a:ext uri="{FF2B5EF4-FFF2-40B4-BE49-F238E27FC236}">
                <a16:creationId xmlns:a16="http://schemas.microsoft.com/office/drawing/2014/main" id="{C34FEB88-A1AB-691E-01E0-7D54A51E6F69}"/>
              </a:ext>
            </a:extLst>
          </p:cNvPr>
          <p:cNvPicPr>
            <a:picLocks noChangeAspect="1"/>
          </p:cNvPicPr>
          <p:nvPr/>
        </p:nvPicPr>
        <p:blipFill>
          <a:blip r:embed="rId4"/>
          <a:stretch>
            <a:fillRect/>
          </a:stretch>
        </p:blipFill>
        <p:spPr>
          <a:xfrm>
            <a:off x="7195934" y="2943786"/>
            <a:ext cx="4538701" cy="2155651"/>
          </a:xfrm>
          <a:prstGeom prst="rect">
            <a:avLst/>
          </a:prstGeom>
        </p:spPr>
      </p:pic>
    </p:spTree>
    <p:extLst>
      <p:ext uri="{BB962C8B-B14F-4D97-AF65-F5344CB8AC3E}">
        <p14:creationId xmlns:p14="http://schemas.microsoft.com/office/powerpoint/2010/main" val="2867517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xEl>
                                              <p:pRg st="5" end="5"/>
                                            </p:txEl>
                                          </p:spTgt>
                                        </p:tgtEl>
                                        <p:attrNameLst>
                                          <p:attrName>style.visibility</p:attrName>
                                        </p:attrNameLst>
                                      </p:cBhvr>
                                      <p:to>
                                        <p:strVal val="visible"/>
                                      </p:to>
                                    </p:set>
                                    <p:animEffect transition="in" filter="fade">
                                      <p:cBhvr>
                                        <p:cTn id="7" dur="1000"/>
                                        <p:tgtEl>
                                          <p:spTgt spid="14">
                                            <p:txEl>
                                              <p:pRg st="5" end="5"/>
                                            </p:txEl>
                                          </p:spTgt>
                                        </p:tgtEl>
                                      </p:cBhvr>
                                    </p:animEffect>
                                    <p:anim calcmode="lin" valueType="num">
                                      <p:cBhvr>
                                        <p:cTn id="8" dur="1000" fill="hold"/>
                                        <p:tgtEl>
                                          <p:spTgt spid="14">
                                            <p:txEl>
                                              <p:pRg st="5" end="5"/>
                                            </p:txEl>
                                          </p:spTgt>
                                        </p:tgtEl>
                                        <p:attrNameLst>
                                          <p:attrName>ppt_x</p:attrName>
                                        </p:attrNameLst>
                                      </p:cBhvr>
                                      <p:tavLst>
                                        <p:tav tm="0">
                                          <p:val>
                                            <p:strVal val="#ppt_x"/>
                                          </p:val>
                                        </p:tav>
                                        <p:tav tm="100000">
                                          <p:val>
                                            <p:strVal val="#ppt_x"/>
                                          </p:val>
                                        </p:tav>
                                      </p:tavLst>
                                    </p:anim>
                                    <p:anim calcmode="lin" valueType="num">
                                      <p:cBhvr>
                                        <p:cTn id="9" dur="1000" fill="hold"/>
                                        <p:tgtEl>
                                          <p:spTgt spid="1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Today’s Quote</a:t>
            </a:r>
            <a:endParaRPr lang="en-US" sz="4000" cap="none" dirty="0">
              <a:solidFill>
                <a:schemeClr val="accent1">
                  <a:lumMod val="50000"/>
                </a:schemeClr>
              </a:solidFill>
            </a:endParaRPr>
          </a:p>
        </p:txBody>
      </p:sp>
      <p:sp>
        <p:nvSpPr>
          <p:cNvPr id="9" name="Title 1">
            <a:extLst>
              <a:ext uri="{FF2B5EF4-FFF2-40B4-BE49-F238E27FC236}">
                <a16:creationId xmlns:a16="http://schemas.microsoft.com/office/drawing/2014/main" id="{ACE5C98D-E67A-953D-2921-A36C7B925D07}"/>
              </a:ext>
            </a:extLst>
          </p:cNvPr>
          <p:cNvSpPr txBox="1">
            <a:spLocks/>
          </p:cNvSpPr>
          <p:nvPr/>
        </p:nvSpPr>
        <p:spPr>
          <a:xfrm>
            <a:off x="228762" y="2356473"/>
            <a:ext cx="11382045" cy="2132672"/>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200" cap="none" dirty="0">
                <a:solidFill>
                  <a:schemeClr val="accent1">
                    <a:lumMod val="50000"/>
                  </a:schemeClr>
                </a:solidFill>
              </a:rPr>
              <a:t>“The man who asks a question is a fool for a minute,</a:t>
            </a:r>
          </a:p>
          <a:p>
            <a:pPr algn="ctr"/>
            <a:r>
              <a:rPr lang="en-US" sz="3200" cap="none" dirty="0">
                <a:solidFill>
                  <a:schemeClr val="accent1">
                    <a:lumMod val="50000"/>
                  </a:schemeClr>
                </a:solidFill>
              </a:rPr>
              <a:t>the man who does not ask is a fool for life.”</a:t>
            </a:r>
          </a:p>
          <a:p>
            <a:pPr algn="ctr"/>
            <a:r>
              <a:rPr lang="en-US" sz="3200" cap="none" dirty="0">
                <a:solidFill>
                  <a:schemeClr val="accent1">
                    <a:lumMod val="50000"/>
                  </a:schemeClr>
                </a:solidFill>
              </a:rPr>
              <a:t>- Confucius</a:t>
            </a:r>
          </a:p>
        </p:txBody>
      </p:sp>
    </p:spTree>
    <p:extLst>
      <p:ext uri="{BB962C8B-B14F-4D97-AF65-F5344CB8AC3E}">
        <p14:creationId xmlns:p14="http://schemas.microsoft.com/office/powerpoint/2010/main" val="4763081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Association Rule Learning</a:t>
            </a: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2627322"/>
            <a:ext cx="5551252" cy="1592901"/>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Association rule learning algorithms’ goal is to dig into large amounts of data and discover interesting relations between attributes.</a:t>
            </a:r>
            <a:endParaRPr lang="en-US" i="1" cap="none" dirty="0">
              <a:solidFill>
                <a:schemeClr val="accent1">
                  <a:lumMod val="50000"/>
                </a:schemeClr>
              </a:solidFill>
            </a:endParaRPr>
          </a:p>
        </p:txBody>
      </p:sp>
      <p:pic>
        <p:nvPicPr>
          <p:cNvPr id="1026" name="Picture 2" descr="R Market Basket Analysis using Apriori Examples | DataCamp">
            <a:extLst>
              <a:ext uri="{FF2B5EF4-FFF2-40B4-BE49-F238E27FC236}">
                <a16:creationId xmlns:a16="http://schemas.microsoft.com/office/drawing/2014/main" id="{D3400973-E880-F7E0-CF62-42BE2AB767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4166" y="1022827"/>
            <a:ext cx="5285243" cy="44308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42595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26"/>
                                        </p:tgtEl>
                                        <p:attrNameLst>
                                          <p:attrName>style.visibility</p:attrName>
                                        </p:attrNameLst>
                                      </p:cBhvr>
                                      <p:to>
                                        <p:strVal val="visible"/>
                                      </p:to>
                                    </p:set>
                                    <p:animEffect transition="in" filter="fade">
                                      <p:cBhvr>
                                        <p:cTn id="14" dur="1000"/>
                                        <p:tgtEl>
                                          <p:spTgt spid="1026"/>
                                        </p:tgtEl>
                                      </p:cBhvr>
                                    </p:animEffect>
                                    <p:anim calcmode="lin" valueType="num">
                                      <p:cBhvr>
                                        <p:cTn id="15" dur="1000" fill="hold"/>
                                        <p:tgtEl>
                                          <p:spTgt spid="1026"/>
                                        </p:tgtEl>
                                        <p:attrNameLst>
                                          <p:attrName>ppt_x</p:attrName>
                                        </p:attrNameLst>
                                      </p:cBhvr>
                                      <p:tavLst>
                                        <p:tav tm="0">
                                          <p:val>
                                            <p:strVal val="#ppt_x"/>
                                          </p:val>
                                        </p:tav>
                                        <p:tav tm="100000">
                                          <p:val>
                                            <p:strVal val="#ppt_x"/>
                                          </p:val>
                                        </p:tav>
                                      </p:tavLst>
                                    </p:anim>
                                    <p:anim calcmode="lin" valueType="num">
                                      <p:cBhvr>
                                        <p:cTn id="16"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err="1">
                <a:solidFill>
                  <a:schemeClr val="accent1">
                    <a:lumMod val="50000"/>
                  </a:schemeClr>
                </a:solidFill>
              </a:rPr>
              <a:t>Semisupervised</a:t>
            </a:r>
            <a:r>
              <a:rPr lang="en-US" sz="4400" cap="none" dirty="0">
                <a:solidFill>
                  <a:schemeClr val="accent1">
                    <a:lumMod val="50000"/>
                  </a:schemeClr>
                </a:solidFill>
              </a:rPr>
              <a:t> Learning</a:t>
            </a: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0" y="2627322"/>
            <a:ext cx="5629755" cy="1592901"/>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Some algorithms can deal with partially labeled training data, usually a lot of unlabeled data and a little bit of labeled data. This is called </a:t>
            </a:r>
            <a:r>
              <a:rPr lang="en-US" b="1" i="1" cap="none" dirty="0" err="1">
                <a:solidFill>
                  <a:schemeClr val="accent1">
                    <a:lumMod val="50000"/>
                  </a:schemeClr>
                </a:solidFill>
              </a:rPr>
              <a:t>semisupervised</a:t>
            </a:r>
            <a:r>
              <a:rPr lang="en-US" b="1" i="1" cap="none" dirty="0">
                <a:solidFill>
                  <a:schemeClr val="accent1">
                    <a:lumMod val="50000"/>
                  </a:schemeClr>
                </a:solidFill>
              </a:rPr>
              <a:t> learning</a:t>
            </a:r>
            <a:r>
              <a:rPr lang="en-US" cap="none" dirty="0">
                <a:solidFill>
                  <a:schemeClr val="accent1">
                    <a:lumMod val="50000"/>
                  </a:schemeClr>
                </a:solidFill>
              </a:rPr>
              <a:t>.</a:t>
            </a:r>
            <a:endParaRPr lang="en-US" i="1" cap="none" dirty="0">
              <a:solidFill>
                <a:schemeClr val="accent1">
                  <a:lumMod val="50000"/>
                </a:schemeClr>
              </a:solidFill>
            </a:endParaRPr>
          </a:p>
        </p:txBody>
      </p:sp>
      <p:pic>
        <p:nvPicPr>
          <p:cNvPr id="5" name="Picture 4">
            <a:extLst>
              <a:ext uri="{FF2B5EF4-FFF2-40B4-BE49-F238E27FC236}">
                <a16:creationId xmlns:a16="http://schemas.microsoft.com/office/drawing/2014/main" id="{372DDDE2-8FDB-CF31-B55F-7D1155E62565}"/>
              </a:ext>
            </a:extLst>
          </p:cNvPr>
          <p:cNvPicPr>
            <a:picLocks noChangeAspect="1"/>
          </p:cNvPicPr>
          <p:nvPr/>
        </p:nvPicPr>
        <p:blipFill>
          <a:blip r:embed="rId4"/>
          <a:stretch>
            <a:fillRect/>
          </a:stretch>
        </p:blipFill>
        <p:spPr>
          <a:xfrm>
            <a:off x="6363347" y="2297728"/>
            <a:ext cx="5476063" cy="2644882"/>
          </a:xfrm>
          <a:prstGeom prst="rect">
            <a:avLst/>
          </a:prstGeom>
        </p:spPr>
      </p:pic>
    </p:spTree>
    <p:extLst>
      <p:ext uri="{BB962C8B-B14F-4D97-AF65-F5344CB8AC3E}">
        <p14:creationId xmlns:p14="http://schemas.microsoft.com/office/powerpoint/2010/main" val="12560509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Reinforcement Learning</a:t>
            </a: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0" y="1648370"/>
            <a:ext cx="5629755" cy="1964382"/>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The learning system, called an </a:t>
            </a:r>
            <a:r>
              <a:rPr lang="en-US" b="1" cap="none" dirty="0">
                <a:solidFill>
                  <a:schemeClr val="accent1">
                    <a:lumMod val="50000"/>
                  </a:schemeClr>
                </a:solidFill>
              </a:rPr>
              <a:t>agent</a:t>
            </a:r>
            <a:r>
              <a:rPr lang="en-US" cap="none" dirty="0">
                <a:solidFill>
                  <a:schemeClr val="accent1">
                    <a:lumMod val="50000"/>
                  </a:schemeClr>
                </a:solidFill>
              </a:rPr>
              <a:t> in this context, can observe the </a:t>
            </a:r>
            <a:r>
              <a:rPr lang="en-US" b="1" cap="none" dirty="0">
                <a:solidFill>
                  <a:schemeClr val="accent1">
                    <a:lumMod val="50000"/>
                  </a:schemeClr>
                </a:solidFill>
              </a:rPr>
              <a:t>environment</a:t>
            </a:r>
            <a:r>
              <a:rPr lang="en-US" cap="none" dirty="0">
                <a:solidFill>
                  <a:schemeClr val="accent1">
                    <a:lumMod val="50000"/>
                  </a:schemeClr>
                </a:solidFill>
              </a:rPr>
              <a:t>, select and perform </a:t>
            </a:r>
            <a:r>
              <a:rPr lang="en-US" b="1" cap="none" dirty="0">
                <a:solidFill>
                  <a:schemeClr val="accent1">
                    <a:lumMod val="50000"/>
                  </a:schemeClr>
                </a:solidFill>
              </a:rPr>
              <a:t>actions</a:t>
            </a:r>
            <a:r>
              <a:rPr lang="en-US" cap="none" dirty="0">
                <a:solidFill>
                  <a:schemeClr val="accent1">
                    <a:lumMod val="50000"/>
                  </a:schemeClr>
                </a:solidFill>
              </a:rPr>
              <a:t>, and get </a:t>
            </a:r>
            <a:r>
              <a:rPr lang="en-US" b="1" cap="none" dirty="0">
                <a:solidFill>
                  <a:schemeClr val="accent1">
                    <a:lumMod val="50000"/>
                  </a:schemeClr>
                </a:solidFill>
              </a:rPr>
              <a:t>rewards</a:t>
            </a:r>
            <a:r>
              <a:rPr lang="en-US" cap="none" dirty="0">
                <a:solidFill>
                  <a:schemeClr val="accent1">
                    <a:lumMod val="50000"/>
                  </a:schemeClr>
                </a:solidFill>
              </a:rPr>
              <a:t> in return or </a:t>
            </a:r>
            <a:r>
              <a:rPr lang="en-US" b="1" cap="none" dirty="0">
                <a:solidFill>
                  <a:schemeClr val="accent1">
                    <a:lumMod val="50000"/>
                  </a:schemeClr>
                </a:solidFill>
              </a:rPr>
              <a:t>penalties</a:t>
            </a:r>
            <a:r>
              <a:rPr lang="en-US" cap="none" dirty="0">
                <a:solidFill>
                  <a:schemeClr val="accent1">
                    <a:lumMod val="50000"/>
                  </a:schemeClr>
                </a:solidFill>
              </a:rPr>
              <a:t> in the form of negative rewards,</a:t>
            </a:r>
            <a:endParaRPr lang="en-US" i="1" cap="none" dirty="0">
              <a:solidFill>
                <a:schemeClr val="accent1">
                  <a:lumMod val="50000"/>
                </a:schemeClr>
              </a:solidFill>
            </a:endParaRPr>
          </a:p>
        </p:txBody>
      </p:sp>
      <p:sp>
        <p:nvSpPr>
          <p:cNvPr id="4" name="Title 1">
            <a:extLst>
              <a:ext uri="{FF2B5EF4-FFF2-40B4-BE49-F238E27FC236}">
                <a16:creationId xmlns:a16="http://schemas.microsoft.com/office/drawing/2014/main" id="{422741AF-9E60-7223-90F5-4132EEBDFB0B}"/>
              </a:ext>
            </a:extLst>
          </p:cNvPr>
          <p:cNvSpPr txBox="1">
            <a:spLocks/>
          </p:cNvSpPr>
          <p:nvPr/>
        </p:nvSpPr>
        <p:spPr>
          <a:xfrm>
            <a:off x="352589" y="3616730"/>
            <a:ext cx="5629755" cy="2037824"/>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It must then learn by itself what is the best strategy, called a </a:t>
            </a:r>
            <a:r>
              <a:rPr lang="en-US" b="1" cap="none" dirty="0">
                <a:solidFill>
                  <a:schemeClr val="accent1">
                    <a:lumMod val="50000"/>
                  </a:schemeClr>
                </a:solidFill>
              </a:rPr>
              <a:t>policy</a:t>
            </a:r>
            <a:r>
              <a:rPr lang="en-US" cap="none" dirty="0">
                <a:solidFill>
                  <a:schemeClr val="accent1">
                    <a:lumMod val="50000"/>
                  </a:schemeClr>
                </a:solidFill>
              </a:rPr>
              <a:t>, to get the most reward over time. A policy defines what action the agent should choose when it is in a given situation.</a:t>
            </a:r>
          </a:p>
        </p:txBody>
      </p:sp>
      <p:pic>
        <p:nvPicPr>
          <p:cNvPr id="9" name="Picture 8">
            <a:extLst>
              <a:ext uri="{FF2B5EF4-FFF2-40B4-BE49-F238E27FC236}">
                <a16:creationId xmlns:a16="http://schemas.microsoft.com/office/drawing/2014/main" id="{BD1A83BC-7B25-43E7-A40F-63805E41F539}"/>
              </a:ext>
            </a:extLst>
          </p:cNvPr>
          <p:cNvPicPr>
            <a:picLocks noChangeAspect="1"/>
          </p:cNvPicPr>
          <p:nvPr/>
        </p:nvPicPr>
        <p:blipFill>
          <a:blip r:embed="rId4"/>
          <a:stretch>
            <a:fillRect/>
          </a:stretch>
        </p:blipFill>
        <p:spPr>
          <a:xfrm>
            <a:off x="6353822" y="1648370"/>
            <a:ext cx="5256985" cy="3759866"/>
          </a:xfrm>
          <a:prstGeom prst="rect">
            <a:avLst/>
          </a:prstGeom>
        </p:spPr>
      </p:pic>
    </p:spTree>
    <p:extLst>
      <p:ext uri="{BB962C8B-B14F-4D97-AF65-F5344CB8AC3E}">
        <p14:creationId xmlns:p14="http://schemas.microsoft.com/office/powerpoint/2010/main" val="34669087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Recap</a:t>
            </a:r>
          </a:p>
        </p:txBody>
      </p:sp>
      <p:graphicFrame>
        <p:nvGraphicFramePr>
          <p:cNvPr id="5" name="Diagram 4">
            <a:extLst>
              <a:ext uri="{FF2B5EF4-FFF2-40B4-BE49-F238E27FC236}">
                <a16:creationId xmlns:a16="http://schemas.microsoft.com/office/drawing/2014/main" id="{99499C7F-8F14-655A-01CE-0F75E6D0CFEA}"/>
              </a:ext>
            </a:extLst>
          </p:cNvPr>
          <p:cNvGraphicFramePr/>
          <p:nvPr>
            <p:extLst>
              <p:ext uri="{D42A27DB-BD31-4B8C-83A1-F6EECF244321}">
                <p14:modId xmlns:p14="http://schemas.microsoft.com/office/powerpoint/2010/main" val="3395827912"/>
              </p:ext>
            </p:extLst>
          </p:nvPr>
        </p:nvGraphicFramePr>
        <p:xfrm>
          <a:off x="457365" y="1547865"/>
          <a:ext cx="11277269" cy="3878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107601969"/>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Batch and Online Learning</a:t>
            </a: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0" y="1648370"/>
            <a:ext cx="11382045" cy="4006184"/>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Another criterion used to classify Machine Learning systems is whether or not the system can learn incrementally from a stream of incoming data.</a:t>
            </a:r>
          </a:p>
          <a:p>
            <a:pPr algn="just"/>
            <a:endParaRPr lang="en-US" cap="none" dirty="0">
              <a:solidFill>
                <a:schemeClr val="accent1">
                  <a:lumMod val="50000"/>
                </a:schemeClr>
              </a:solidFill>
            </a:endParaRPr>
          </a:p>
          <a:p>
            <a:pPr algn="just"/>
            <a:r>
              <a:rPr lang="en-US" cap="none" dirty="0">
                <a:solidFill>
                  <a:schemeClr val="accent1">
                    <a:lumMod val="50000"/>
                  </a:schemeClr>
                </a:solidFill>
              </a:rPr>
              <a:t>There are two main approaches: </a:t>
            </a:r>
            <a:r>
              <a:rPr lang="en-US" b="1" cap="none" dirty="0">
                <a:solidFill>
                  <a:schemeClr val="accent1">
                    <a:lumMod val="50000"/>
                  </a:schemeClr>
                </a:solidFill>
              </a:rPr>
              <a:t>batch </a:t>
            </a:r>
            <a:r>
              <a:rPr lang="en-US" cap="none" dirty="0">
                <a:solidFill>
                  <a:schemeClr val="accent1">
                    <a:lumMod val="50000"/>
                  </a:schemeClr>
                </a:solidFill>
              </a:rPr>
              <a:t>learning and </a:t>
            </a:r>
            <a:r>
              <a:rPr lang="en-US" b="1" cap="none" dirty="0">
                <a:solidFill>
                  <a:schemeClr val="accent1">
                    <a:lumMod val="50000"/>
                  </a:schemeClr>
                </a:solidFill>
              </a:rPr>
              <a:t>online</a:t>
            </a:r>
            <a:r>
              <a:rPr lang="en-US" cap="none" dirty="0">
                <a:solidFill>
                  <a:schemeClr val="accent1">
                    <a:lumMod val="50000"/>
                  </a:schemeClr>
                </a:solidFill>
              </a:rPr>
              <a:t> learning.</a:t>
            </a:r>
          </a:p>
          <a:p>
            <a:pPr algn="just"/>
            <a:endParaRPr lang="en-US" cap="none" dirty="0">
              <a:solidFill>
                <a:schemeClr val="accent1">
                  <a:lumMod val="50000"/>
                </a:schemeClr>
              </a:solidFill>
            </a:endParaRPr>
          </a:p>
        </p:txBody>
      </p:sp>
    </p:spTree>
    <p:extLst>
      <p:ext uri="{BB962C8B-B14F-4D97-AF65-F5344CB8AC3E}">
        <p14:creationId xmlns:p14="http://schemas.microsoft.com/office/powerpoint/2010/main" val="26332844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Batch Learning</a:t>
            </a: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0" y="1648370"/>
            <a:ext cx="5936607" cy="4006184"/>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In batch learning, the system is incapable of learning incrementally: it must be trained using all the available data. This will generally take a lot of time and computing resources, so it is typically done offline. </a:t>
            </a:r>
          </a:p>
          <a:p>
            <a:pPr algn="just"/>
            <a:endParaRPr lang="en-US" cap="none" dirty="0">
              <a:solidFill>
                <a:schemeClr val="accent1">
                  <a:lumMod val="50000"/>
                </a:schemeClr>
              </a:solidFill>
            </a:endParaRPr>
          </a:p>
          <a:p>
            <a:pPr algn="just"/>
            <a:r>
              <a:rPr lang="en-US" cap="none" dirty="0">
                <a:solidFill>
                  <a:schemeClr val="accent1">
                    <a:lumMod val="50000"/>
                  </a:schemeClr>
                </a:solidFill>
              </a:rPr>
              <a:t>First the system is trained, and then it is launched into production and runs without learning anymore; it just applies what it has learned. This is called </a:t>
            </a:r>
            <a:r>
              <a:rPr lang="en-US" b="1" i="1" cap="none" dirty="0">
                <a:solidFill>
                  <a:schemeClr val="accent1">
                    <a:lumMod val="50000"/>
                  </a:schemeClr>
                </a:solidFill>
              </a:rPr>
              <a:t>offline learning</a:t>
            </a:r>
            <a:r>
              <a:rPr lang="en-US" cap="none" dirty="0">
                <a:solidFill>
                  <a:schemeClr val="accent1">
                    <a:lumMod val="50000"/>
                  </a:schemeClr>
                </a:solidFill>
              </a:rPr>
              <a:t>.</a:t>
            </a:r>
          </a:p>
        </p:txBody>
      </p:sp>
      <p:pic>
        <p:nvPicPr>
          <p:cNvPr id="5" name="Picture 4">
            <a:extLst>
              <a:ext uri="{FF2B5EF4-FFF2-40B4-BE49-F238E27FC236}">
                <a16:creationId xmlns:a16="http://schemas.microsoft.com/office/drawing/2014/main" id="{9050766B-ACF0-9406-1152-2A7AFC4275F9}"/>
              </a:ext>
            </a:extLst>
          </p:cNvPr>
          <p:cNvPicPr>
            <a:picLocks noChangeAspect="1"/>
          </p:cNvPicPr>
          <p:nvPr/>
        </p:nvPicPr>
        <p:blipFill>
          <a:blip r:embed="rId4"/>
          <a:stretch>
            <a:fillRect/>
          </a:stretch>
        </p:blipFill>
        <p:spPr>
          <a:xfrm>
            <a:off x="6648931" y="1916999"/>
            <a:ext cx="4961876" cy="3024001"/>
          </a:xfrm>
          <a:prstGeom prst="rect">
            <a:avLst/>
          </a:prstGeom>
        </p:spPr>
      </p:pic>
    </p:spTree>
    <p:extLst>
      <p:ext uri="{BB962C8B-B14F-4D97-AF65-F5344CB8AC3E}">
        <p14:creationId xmlns:p14="http://schemas.microsoft.com/office/powerpoint/2010/main" val="34252575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Online Learning</a:t>
            </a: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0" y="1980210"/>
            <a:ext cx="5213323" cy="286106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In online learning, you train the system incrementally by feeding it data instances sequentially, either individually or by small groups called mini-batches. Each learning step is fast and cheap, so the system can learn about new data on the fly, as it arrives.</a:t>
            </a:r>
          </a:p>
        </p:txBody>
      </p:sp>
      <p:pic>
        <p:nvPicPr>
          <p:cNvPr id="7" name="Picture 6">
            <a:extLst>
              <a:ext uri="{FF2B5EF4-FFF2-40B4-BE49-F238E27FC236}">
                <a16:creationId xmlns:a16="http://schemas.microsoft.com/office/drawing/2014/main" id="{ABFF7DBC-BF7C-0D5D-0940-AD345BADAA71}"/>
              </a:ext>
            </a:extLst>
          </p:cNvPr>
          <p:cNvPicPr>
            <a:picLocks noChangeAspect="1"/>
          </p:cNvPicPr>
          <p:nvPr/>
        </p:nvPicPr>
        <p:blipFill>
          <a:blip r:embed="rId4"/>
          <a:stretch>
            <a:fillRect/>
          </a:stretch>
        </p:blipFill>
        <p:spPr>
          <a:xfrm>
            <a:off x="5915024" y="1980210"/>
            <a:ext cx="5819611" cy="2861066"/>
          </a:xfrm>
          <a:prstGeom prst="rect">
            <a:avLst/>
          </a:prstGeom>
        </p:spPr>
      </p:pic>
    </p:spTree>
    <p:extLst>
      <p:ext uri="{BB962C8B-B14F-4D97-AF65-F5344CB8AC3E}">
        <p14:creationId xmlns:p14="http://schemas.microsoft.com/office/powerpoint/2010/main" val="34577583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Online Learning</a:t>
            </a: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1906267"/>
            <a:ext cx="5213323" cy="286106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Online learning algorithms can also be used to train systems on huge datasets that cannot fit in one machine’s main memory (this is called out-of-core learning). The algorithm loads part of the data, runs a training step on that data, and repeats the process until it has run on all of the data.</a:t>
            </a:r>
          </a:p>
        </p:txBody>
      </p:sp>
      <p:pic>
        <p:nvPicPr>
          <p:cNvPr id="5" name="Picture 4">
            <a:extLst>
              <a:ext uri="{FF2B5EF4-FFF2-40B4-BE49-F238E27FC236}">
                <a16:creationId xmlns:a16="http://schemas.microsoft.com/office/drawing/2014/main" id="{39D042D4-AB28-D553-FB22-C2B77ED8E6B2}"/>
              </a:ext>
            </a:extLst>
          </p:cNvPr>
          <p:cNvPicPr>
            <a:picLocks noChangeAspect="1"/>
          </p:cNvPicPr>
          <p:nvPr/>
        </p:nvPicPr>
        <p:blipFill>
          <a:blip r:embed="rId4"/>
          <a:stretch>
            <a:fillRect/>
          </a:stretch>
        </p:blipFill>
        <p:spPr>
          <a:xfrm>
            <a:off x="5858014" y="1715850"/>
            <a:ext cx="5876621" cy="3241900"/>
          </a:xfrm>
          <a:prstGeom prst="rect">
            <a:avLst/>
          </a:prstGeom>
        </p:spPr>
      </p:pic>
    </p:spTree>
    <p:extLst>
      <p:ext uri="{BB962C8B-B14F-4D97-AF65-F5344CB8AC3E}">
        <p14:creationId xmlns:p14="http://schemas.microsoft.com/office/powerpoint/2010/main" val="35556657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Online Learning</a:t>
            </a:r>
          </a:p>
        </p:txBody>
      </p:sp>
      <p:sp>
        <p:nvSpPr>
          <p:cNvPr id="13" name="Title 1">
            <a:extLst>
              <a:ext uri="{FF2B5EF4-FFF2-40B4-BE49-F238E27FC236}">
                <a16:creationId xmlns:a16="http://schemas.microsoft.com/office/drawing/2014/main" id="{8C0951F6-D865-0A82-671B-A8F8875768EF}"/>
              </a:ext>
            </a:extLst>
          </p:cNvPr>
          <p:cNvSpPr txBox="1">
            <a:spLocks/>
          </p:cNvSpPr>
          <p:nvPr/>
        </p:nvSpPr>
        <p:spPr>
          <a:xfrm>
            <a:off x="352591" y="1547865"/>
            <a:ext cx="11382044" cy="3748287"/>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cap="none" dirty="0">
                <a:solidFill>
                  <a:schemeClr val="accent1">
                    <a:lumMod val="50000"/>
                  </a:schemeClr>
                </a:solidFill>
              </a:rPr>
              <a:t>One important parameter of online learning systems is how fast they should adapt to changing data: this is called the learning rate. </a:t>
            </a:r>
          </a:p>
          <a:p>
            <a:pPr algn="just"/>
            <a:endParaRPr lang="en-US" cap="none" dirty="0">
              <a:solidFill>
                <a:schemeClr val="accent1">
                  <a:lumMod val="50000"/>
                </a:schemeClr>
              </a:solidFill>
            </a:endParaRPr>
          </a:p>
          <a:p>
            <a:pPr algn="just"/>
            <a:r>
              <a:rPr lang="en-US" cap="none" dirty="0">
                <a:solidFill>
                  <a:schemeClr val="accent1">
                    <a:lumMod val="50000"/>
                  </a:schemeClr>
                </a:solidFill>
              </a:rPr>
              <a:t>If you set a high learning rate, then your system will rapidly adapt to new data, but it will also tend to quickly forget the old data. (you don’t want a spam filter to flag only the latest kinds of spam it was shown)</a:t>
            </a:r>
          </a:p>
          <a:p>
            <a:pPr algn="just"/>
            <a:endParaRPr lang="en-US" cap="none" dirty="0">
              <a:solidFill>
                <a:schemeClr val="accent1">
                  <a:lumMod val="50000"/>
                </a:schemeClr>
              </a:solidFill>
            </a:endParaRPr>
          </a:p>
          <a:p>
            <a:pPr algn="just"/>
            <a:r>
              <a:rPr lang="en-US" cap="none" dirty="0">
                <a:solidFill>
                  <a:schemeClr val="accent1">
                    <a:lumMod val="50000"/>
                  </a:schemeClr>
                </a:solidFill>
              </a:rPr>
              <a:t>Conversely, if you set a low learning rate, the system will have more inertia; that is, it will learn more slowly, but it will also be less sensitive to noise in the new data or to sequences of nonrepresentative data points (outliers).</a:t>
            </a:r>
          </a:p>
        </p:txBody>
      </p:sp>
    </p:spTree>
    <p:extLst>
      <p:ext uri="{BB962C8B-B14F-4D97-AF65-F5344CB8AC3E}">
        <p14:creationId xmlns:p14="http://schemas.microsoft.com/office/powerpoint/2010/main" val="1043353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68737"/>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Recap</a:t>
            </a:r>
          </a:p>
        </p:txBody>
      </p:sp>
      <p:graphicFrame>
        <p:nvGraphicFramePr>
          <p:cNvPr id="5" name="Diagram 4">
            <a:extLst>
              <a:ext uri="{FF2B5EF4-FFF2-40B4-BE49-F238E27FC236}">
                <a16:creationId xmlns:a16="http://schemas.microsoft.com/office/drawing/2014/main" id="{99499C7F-8F14-655A-01CE-0F75E6D0CFEA}"/>
              </a:ext>
            </a:extLst>
          </p:cNvPr>
          <p:cNvGraphicFramePr/>
          <p:nvPr/>
        </p:nvGraphicFramePr>
        <p:xfrm>
          <a:off x="457365" y="1547865"/>
          <a:ext cx="11277269" cy="3878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20586192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dirty="0">
                <a:solidFill>
                  <a:srgbClr val="FFFEFF"/>
                </a:solidFill>
              </a:rPr>
              <a:t>Tech Requirements</a:t>
            </a: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a:t>
            </a:r>
            <a:endParaRPr lang="en-US" sz="4000" cap="none" dirty="0">
              <a:solidFill>
                <a:schemeClr val="accent1">
                  <a:lumMod val="50000"/>
                </a:schemeClr>
              </a:solidFill>
            </a:endParaRPr>
          </a:p>
        </p:txBody>
      </p:sp>
      <p:sp>
        <p:nvSpPr>
          <p:cNvPr id="4" name="Title 1">
            <a:extLst>
              <a:ext uri="{FF2B5EF4-FFF2-40B4-BE49-F238E27FC236}">
                <a16:creationId xmlns:a16="http://schemas.microsoft.com/office/drawing/2014/main" id="{5FBC4E33-C241-7AE9-8756-7A9400DF2EC6}"/>
              </a:ext>
            </a:extLst>
          </p:cNvPr>
          <p:cNvSpPr txBox="1">
            <a:spLocks/>
          </p:cNvSpPr>
          <p:nvPr/>
        </p:nvSpPr>
        <p:spPr>
          <a:xfrm>
            <a:off x="352591" y="1416963"/>
            <a:ext cx="11382043" cy="1809061"/>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2800" cap="none" dirty="0">
                <a:solidFill>
                  <a:schemeClr val="accent1">
                    <a:lumMod val="50000"/>
                  </a:schemeClr>
                </a:solidFill>
              </a:rPr>
              <a:t>When most people hear “Machine Learning,” they picture a robot: a dependable butler or a deadly Terminator depending on who you ask.</a:t>
            </a:r>
            <a:endParaRPr lang="en-US" sz="3600" cap="none" dirty="0">
              <a:solidFill>
                <a:schemeClr val="accent1">
                  <a:lumMod val="50000"/>
                </a:schemeClr>
              </a:solidFill>
            </a:endParaRPr>
          </a:p>
        </p:txBody>
      </p:sp>
      <p:sp>
        <p:nvSpPr>
          <p:cNvPr id="9" name="Title 1">
            <a:extLst>
              <a:ext uri="{FF2B5EF4-FFF2-40B4-BE49-F238E27FC236}">
                <a16:creationId xmlns:a16="http://schemas.microsoft.com/office/drawing/2014/main" id="{ACE5C98D-E67A-953D-2921-A36C7B925D07}"/>
              </a:ext>
            </a:extLst>
          </p:cNvPr>
          <p:cNvSpPr txBox="1">
            <a:spLocks/>
          </p:cNvSpPr>
          <p:nvPr/>
        </p:nvSpPr>
        <p:spPr>
          <a:xfrm>
            <a:off x="352590" y="3127455"/>
            <a:ext cx="11382043" cy="2132672"/>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endParaRPr lang="en-US" sz="2800" cap="none" dirty="0">
              <a:solidFill>
                <a:schemeClr val="accent1">
                  <a:lumMod val="50000"/>
                </a:schemeClr>
              </a:solidFill>
            </a:endParaRPr>
          </a:p>
          <a:p>
            <a:pPr algn="ctr"/>
            <a:r>
              <a:rPr lang="en-US" sz="3600" cap="none" dirty="0">
                <a:solidFill>
                  <a:schemeClr val="accent1">
                    <a:lumMod val="50000"/>
                  </a:schemeClr>
                </a:solidFill>
              </a:rPr>
              <a:t>But Machine Learning is not just a futuristic fantasy, </a:t>
            </a:r>
          </a:p>
          <a:p>
            <a:pPr algn="ctr"/>
            <a:r>
              <a:rPr lang="en-US" sz="3600" cap="none" dirty="0">
                <a:solidFill>
                  <a:schemeClr val="accent1">
                    <a:lumMod val="50000"/>
                  </a:schemeClr>
                </a:solidFill>
              </a:rPr>
              <a:t>it’s already here.</a:t>
            </a:r>
          </a:p>
        </p:txBody>
      </p:sp>
      <p:pic>
        <p:nvPicPr>
          <p:cNvPr id="7" name="Picture 6" descr="A picture containing weapon&#10;&#10;Description automatically generated">
            <a:extLst>
              <a:ext uri="{FF2B5EF4-FFF2-40B4-BE49-F238E27FC236}">
                <a16:creationId xmlns:a16="http://schemas.microsoft.com/office/drawing/2014/main" id="{01546D4A-D7ED-38A9-A0FC-0247EBFCC72C}"/>
              </a:ext>
            </a:extLst>
          </p:cNvPr>
          <p:cNvPicPr>
            <a:picLocks noChangeAspect="1"/>
          </p:cNvPicPr>
          <p:nvPr/>
        </p:nvPicPr>
        <p:blipFill>
          <a:blip r:embed="rId4"/>
          <a:stretch>
            <a:fillRect/>
          </a:stretch>
        </p:blipFill>
        <p:spPr>
          <a:xfrm>
            <a:off x="3888284" y="-4431164"/>
            <a:ext cx="5908218" cy="4431164"/>
          </a:xfrm>
          <a:prstGeom prst="rect">
            <a:avLst/>
          </a:prstGeom>
        </p:spPr>
      </p:pic>
    </p:spTree>
    <p:extLst>
      <p:ext uri="{BB962C8B-B14F-4D97-AF65-F5344CB8AC3E}">
        <p14:creationId xmlns:p14="http://schemas.microsoft.com/office/powerpoint/2010/main" val="27024359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xit" presetSubtype="4" fill="hold" nodeType="clickEffect">
                                  <p:stCondLst>
                                    <p:cond delay="0"/>
                                  </p:stCondLst>
                                  <p:childTnLst>
                                    <p:anim calcmode="lin" valueType="num">
                                      <p:cBhvr additive="base">
                                        <p:cTn id="13" dur="750"/>
                                        <p:tgtEl>
                                          <p:spTgt spid="7"/>
                                        </p:tgtEl>
                                        <p:attrNameLst>
                                          <p:attrName>ppt_x</p:attrName>
                                        </p:attrNameLst>
                                      </p:cBhvr>
                                      <p:tavLst>
                                        <p:tav tm="0">
                                          <p:val>
                                            <p:strVal val="ppt_x"/>
                                          </p:val>
                                        </p:tav>
                                        <p:tav tm="100000">
                                          <p:val>
                                            <p:strVal val="ppt_x"/>
                                          </p:val>
                                        </p:tav>
                                      </p:tavLst>
                                    </p:anim>
                                    <p:anim calcmode="lin" valueType="num">
                                      <p:cBhvr additive="base">
                                        <p:cTn id="14" dur="750"/>
                                        <p:tgtEl>
                                          <p:spTgt spid="7"/>
                                        </p:tgtEl>
                                        <p:attrNameLst>
                                          <p:attrName>ppt_y</p:attrName>
                                        </p:attrNameLst>
                                      </p:cBhvr>
                                      <p:tavLst>
                                        <p:tav tm="0">
                                          <p:val>
                                            <p:strVal val="ppt_y"/>
                                          </p:val>
                                        </p:tav>
                                        <p:tav tm="100000">
                                          <p:val>
                                            <p:strVal val="1+ppt_h/2"/>
                                          </p:val>
                                        </p:tav>
                                      </p:tavLst>
                                    </p:anim>
                                    <p:set>
                                      <p:cBhvr>
                                        <p:cTn id="15" dur="1" fill="hold">
                                          <p:stCondLst>
                                            <p:cond delay="749"/>
                                          </p:stCondLst>
                                        </p:cTn>
                                        <p:tgtEl>
                                          <p:spTgt spid="7"/>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0F87E73C-2B1A-4602-BFBE-CFE1E55D9B38}"/>
              </a:ext>
            </a:extLst>
          </p:cNvPr>
          <p:cNvSpPr>
            <a:spLocks noGrp="1"/>
          </p:cNvSpPr>
          <p:nvPr>
            <p:ph type="ctrTitle"/>
          </p:nvPr>
        </p:nvSpPr>
        <p:spPr>
          <a:xfrm>
            <a:off x="8296275" y="1005839"/>
            <a:ext cx="3081576" cy="694130"/>
          </a:xfrm>
        </p:spPr>
        <p:txBody>
          <a:bodyPr>
            <a:normAutofit/>
          </a:bodyPr>
          <a:lstStyle/>
          <a:p>
            <a:r>
              <a:rPr lang="en-US" dirty="0">
                <a:solidFill>
                  <a:srgbClr val="FFFFFF"/>
                </a:solidFill>
              </a:rPr>
              <a:t>Thank You</a:t>
            </a:r>
          </a:p>
        </p:txBody>
      </p:sp>
      <p:sp>
        <p:nvSpPr>
          <p:cNvPr id="3" name="Subtitle 2">
            <a:extLst>
              <a:ext uri="{FF2B5EF4-FFF2-40B4-BE49-F238E27FC236}">
                <a16:creationId xmlns:a16="http://schemas.microsoft.com/office/drawing/2014/main" id="{A9CB511D-EA45-4336-847C-1252667143B5}"/>
              </a:ext>
            </a:extLst>
          </p:cNvPr>
          <p:cNvSpPr>
            <a:spLocks noGrp="1"/>
          </p:cNvSpPr>
          <p:nvPr>
            <p:ph type="subTitle" idx="1"/>
          </p:nvPr>
        </p:nvSpPr>
        <p:spPr>
          <a:xfrm>
            <a:off x="8296274" y="2268762"/>
            <a:ext cx="3081576" cy="451589"/>
          </a:xfrm>
        </p:spPr>
        <p:txBody>
          <a:bodyPr>
            <a:normAutofit/>
          </a:bodyPr>
          <a:lstStyle/>
          <a:p>
            <a:r>
              <a:rPr lang="en-US" dirty="0">
                <a:solidFill>
                  <a:schemeClr val="bg2"/>
                </a:solidFill>
              </a:rPr>
              <a:t>sabbagh@ieee.org</a:t>
            </a:r>
          </a:p>
          <a:p>
            <a:endParaRPr lang="en-US" dirty="0">
              <a:solidFill>
                <a:schemeClr val="bg2"/>
              </a:solidFill>
            </a:endParaRPr>
          </a:p>
          <a:p>
            <a:endParaRPr lang="en-US" dirty="0">
              <a:solidFill>
                <a:schemeClr val="bg2"/>
              </a:solidFill>
            </a:endParaRPr>
          </a:p>
        </p:txBody>
      </p:sp>
      <p:pic>
        <p:nvPicPr>
          <p:cNvPr id="5" name="Picture 4" descr="Digital Numbers">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446534" y="723899"/>
            <a:ext cx="7498616" cy="5676901"/>
          </a:xfrm>
          <a:prstGeom prst="rect">
            <a:avLst/>
          </a:prstGeom>
        </p:spPr>
      </p:pic>
      <p:pic>
        <p:nvPicPr>
          <p:cNvPr id="6" name="Picture 5" descr="Qr code&#10;&#10;Description automatically generated">
            <a:extLst>
              <a:ext uri="{FF2B5EF4-FFF2-40B4-BE49-F238E27FC236}">
                <a16:creationId xmlns:a16="http://schemas.microsoft.com/office/drawing/2014/main" id="{FBC4328A-100A-7830-0021-72026091B623}"/>
              </a:ext>
            </a:extLst>
          </p:cNvPr>
          <p:cNvPicPr>
            <a:picLocks noChangeAspect="1"/>
          </p:cNvPicPr>
          <p:nvPr/>
        </p:nvPicPr>
        <p:blipFill>
          <a:blip r:embed="rId4"/>
          <a:stretch>
            <a:fillRect/>
          </a:stretch>
        </p:blipFill>
        <p:spPr>
          <a:xfrm>
            <a:off x="8400723" y="3013203"/>
            <a:ext cx="2986167" cy="2986167"/>
          </a:xfrm>
          <a:prstGeom prst="rect">
            <a:avLst/>
          </a:prstGeom>
        </p:spPr>
      </p:pic>
      <p:sp>
        <p:nvSpPr>
          <p:cNvPr id="7" name="Subtitle 2">
            <a:extLst>
              <a:ext uri="{FF2B5EF4-FFF2-40B4-BE49-F238E27FC236}">
                <a16:creationId xmlns:a16="http://schemas.microsoft.com/office/drawing/2014/main" id="{26783603-8ECD-35F4-293B-0DDFB4240315}"/>
              </a:ext>
            </a:extLst>
          </p:cNvPr>
          <p:cNvSpPr txBox="1">
            <a:spLocks/>
          </p:cNvSpPr>
          <p:nvPr/>
        </p:nvSpPr>
        <p:spPr>
          <a:xfrm>
            <a:off x="8296274" y="1634893"/>
            <a:ext cx="3090615" cy="583722"/>
          </a:xfrm>
          <a:prstGeom prst="rect">
            <a:avLst/>
          </a:prstGeom>
        </p:spPr>
        <p:txBody>
          <a:bodyPr vert="horz" lIns="91440" tIns="45720" rIns="91440" bIns="45720" rtlCol="0" anchor="t">
            <a:no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r>
              <a:rPr lang="en-US" sz="1400" dirty="0">
                <a:solidFill>
                  <a:schemeClr val="bg2"/>
                </a:solidFill>
              </a:rPr>
              <a:t>Next lecture will be online on sat, 13.5.2023, In </a:t>
            </a:r>
            <a:r>
              <a:rPr lang="en-US" sz="1400" dirty="0" err="1">
                <a:solidFill>
                  <a:schemeClr val="bg2"/>
                </a:solidFill>
              </a:rPr>
              <a:t>Shaa</a:t>
            </a:r>
            <a:r>
              <a:rPr lang="en-US" sz="1400" dirty="0">
                <a:solidFill>
                  <a:schemeClr val="bg2"/>
                </a:solidFill>
              </a:rPr>
              <a:t> </a:t>
            </a:r>
            <a:r>
              <a:rPr lang="en-US" sz="1400" dirty="0" err="1">
                <a:solidFill>
                  <a:schemeClr val="bg2"/>
                </a:solidFill>
              </a:rPr>
              <a:t>allah</a:t>
            </a:r>
            <a:r>
              <a:rPr lang="en-US" sz="1400" dirty="0">
                <a:solidFill>
                  <a:schemeClr val="bg2"/>
                </a:solidFill>
              </a:rPr>
              <a:t>!</a:t>
            </a:r>
          </a:p>
          <a:p>
            <a:endParaRPr lang="en-US" sz="1400" dirty="0">
              <a:solidFill>
                <a:schemeClr val="bg2"/>
              </a:solidFill>
            </a:endParaRPr>
          </a:p>
          <a:p>
            <a:endParaRPr lang="en-US" sz="1400" dirty="0">
              <a:solidFill>
                <a:schemeClr val="bg2"/>
              </a:solidFill>
            </a:endParaRPr>
          </a:p>
        </p:txBody>
      </p:sp>
      <p:sp>
        <p:nvSpPr>
          <p:cNvPr id="8" name="Subtitle 2">
            <a:extLst>
              <a:ext uri="{FF2B5EF4-FFF2-40B4-BE49-F238E27FC236}">
                <a16:creationId xmlns:a16="http://schemas.microsoft.com/office/drawing/2014/main" id="{9D09A52B-AC04-C0A0-353D-0F575665640E}"/>
              </a:ext>
            </a:extLst>
          </p:cNvPr>
          <p:cNvSpPr txBox="1">
            <a:spLocks/>
          </p:cNvSpPr>
          <p:nvPr/>
        </p:nvSpPr>
        <p:spPr>
          <a:xfrm>
            <a:off x="8296274" y="2685848"/>
            <a:ext cx="3081576" cy="409257"/>
          </a:xfrm>
          <a:prstGeom prst="rect">
            <a:avLst/>
          </a:prstGeom>
        </p:spPr>
        <p:txBody>
          <a:bodyPr vert="horz" lIns="91440" tIns="45720" rIns="91440" bIns="45720" rtlCol="0" anchor="t">
            <a:normAutofit lnSpcReduction="10000"/>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r>
              <a:rPr lang="en-US" dirty="0">
                <a:solidFill>
                  <a:schemeClr val="bg2"/>
                </a:solidFill>
              </a:rPr>
              <a:t>Connect on </a:t>
            </a:r>
            <a:r>
              <a:rPr lang="en-US" dirty="0" err="1">
                <a:solidFill>
                  <a:schemeClr val="bg2"/>
                </a:solidFill>
              </a:rPr>
              <a:t>Linkedin</a:t>
            </a:r>
            <a:endParaRPr lang="en-US" dirty="0">
              <a:solidFill>
                <a:schemeClr val="bg2"/>
              </a:solidFill>
            </a:endParaRPr>
          </a:p>
          <a:p>
            <a:endParaRPr lang="en-US" dirty="0">
              <a:solidFill>
                <a:schemeClr val="bg2"/>
              </a:solidFill>
            </a:endParaRPr>
          </a:p>
          <a:p>
            <a:endParaRPr lang="en-US" dirty="0">
              <a:solidFill>
                <a:schemeClr val="bg2"/>
              </a:solidFill>
            </a:endParaRPr>
          </a:p>
        </p:txBody>
      </p:sp>
    </p:spTree>
    <p:extLst>
      <p:ext uri="{BB962C8B-B14F-4D97-AF65-F5344CB8AC3E}">
        <p14:creationId xmlns:p14="http://schemas.microsoft.com/office/powerpoint/2010/main" val="350134742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 – You Use ML Everyday</a:t>
            </a:r>
            <a:endParaRPr lang="en-US" sz="4000" cap="none" dirty="0">
              <a:solidFill>
                <a:schemeClr val="accent1">
                  <a:lumMod val="50000"/>
                </a:schemeClr>
              </a:solidFill>
            </a:endParaRPr>
          </a:p>
        </p:txBody>
      </p:sp>
      <p:pic>
        <p:nvPicPr>
          <p:cNvPr id="1030" name="Picture 6" descr="Hey Siri: Is Health Info From Voice Assistants Accurate? | MedPage Today">
            <a:extLst>
              <a:ext uri="{FF2B5EF4-FFF2-40B4-BE49-F238E27FC236}">
                <a16:creationId xmlns:a16="http://schemas.microsoft.com/office/drawing/2014/main" id="{FF717875-A479-17D5-6B74-3DA4839DBF1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1288" r="18028"/>
          <a:stretch/>
        </p:blipFill>
        <p:spPr bwMode="auto">
          <a:xfrm>
            <a:off x="4171949" y="1584869"/>
            <a:ext cx="3323255" cy="368826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Recognizing People in Photos Through Private On-Device Machine Learning -  Apple Machine Learning Research">
            <a:extLst>
              <a:ext uri="{FF2B5EF4-FFF2-40B4-BE49-F238E27FC236}">
                <a16:creationId xmlns:a16="http://schemas.microsoft.com/office/drawing/2014/main" id="{29346DB6-0CB4-6B3F-3722-46F7D500C7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6623" t="8472" r="26774" b="13472"/>
          <a:stretch/>
        </p:blipFill>
        <p:spPr bwMode="auto">
          <a:xfrm>
            <a:off x="7818433" y="1484735"/>
            <a:ext cx="3916202" cy="3888527"/>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Google.com On Mobile Is No Longer Just A Clean Search Box -- Here's Why">
            <a:extLst>
              <a:ext uri="{FF2B5EF4-FFF2-40B4-BE49-F238E27FC236}">
                <a16:creationId xmlns:a16="http://schemas.microsoft.com/office/drawing/2014/main" id="{45C96714-B4B8-2299-314B-49D20881ACB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7556" r="21444"/>
          <a:stretch/>
        </p:blipFill>
        <p:spPr bwMode="auto">
          <a:xfrm>
            <a:off x="457365" y="1597873"/>
            <a:ext cx="3323255" cy="3663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27782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38"/>
                                        </p:tgtEl>
                                        <p:attrNameLst>
                                          <p:attrName>style.visibility</p:attrName>
                                        </p:attrNameLst>
                                      </p:cBhvr>
                                      <p:to>
                                        <p:strVal val="visible"/>
                                      </p:to>
                                    </p:set>
                                    <p:animEffect transition="in" filter="fade">
                                      <p:cBhvr>
                                        <p:cTn id="7" dur="1000"/>
                                        <p:tgtEl>
                                          <p:spTgt spid="1038"/>
                                        </p:tgtEl>
                                      </p:cBhvr>
                                    </p:animEffect>
                                    <p:anim calcmode="lin" valueType="num">
                                      <p:cBhvr>
                                        <p:cTn id="8" dur="1000" fill="hold"/>
                                        <p:tgtEl>
                                          <p:spTgt spid="1038"/>
                                        </p:tgtEl>
                                        <p:attrNameLst>
                                          <p:attrName>ppt_x</p:attrName>
                                        </p:attrNameLst>
                                      </p:cBhvr>
                                      <p:tavLst>
                                        <p:tav tm="0">
                                          <p:val>
                                            <p:strVal val="#ppt_x"/>
                                          </p:val>
                                        </p:tav>
                                        <p:tav tm="100000">
                                          <p:val>
                                            <p:strVal val="#ppt_x"/>
                                          </p:val>
                                        </p:tav>
                                      </p:tavLst>
                                    </p:anim>
                                    <p:anim calcmode="lin" valueType="num">
                                      <p:cBhvr>
                                        <p:cTn id="9" dur="1000" fill="hold"/>
                                        <p:tgtEl>
                                          <p:spTgt spid="103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30"/>
                                        </p:tgtEl>
                                        <p:attrNameLst>
                                          <p:attrName>style.visibility</p:attrName>
                                        </p:attrNameLst>
                                      </p:cBhvr>
                                      <p:to>
                                        <p:strVal val="visible"/>
                                      </p:to>
                                    </p:set>
                                    <p:animEffect transition="in" filter="fade">
                                      <p:cBhvr>
                                        <p:cTn id="14" dur="1000"/>
                                        <p:tgtEl>
                                          <p:spTgt spid="1030"/>
                                        </p:tgtEl>
                                      </p:cBhvr>
                                    </p:animEffect>
                                    <p:anim calcmode="lin" valueType="num">
                                      <p:cBhvr>
                                        <p:cTn id="15" dur="1000" fill="hold"/>
                                        <p:tgtEl>
                                          <p:spTgt spid="1030"/>
                                        </p:tgtEl>
                                        <p:attrNameLst>
                                          <p:attrName>ppt_x</p:attrName>
                                        </p:attrNameLst>
                                      </p:cBhvr>
                                      <p:tavLst>
                                        <p:tav tm="0">
                                          <p:val>
                                            <p:strVal val="#ppt_x"/>
                                          </p:val>
                                        </p:tav>
                                        <p:tav tm="100000">
                                          <p:val>
                                            <p:strVal val="#ppt_x"/>
                                          </p:val>
                                        </p:tav>
                                      </p:tavLst>
                                    </p:anim>
                                    <p:anim calcmode="lin" valueType="num">
                                      <p:cBhvr>
                                        <p:cTn id="16" dur="1000" fill="hold"/>
                                        <p:tgtEl>
                                          <p:spTgt spid="103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34"/>
                                        </p:tgtEl>
                                        <p:attrNameLst>
                                          <p:attrName>style.visibility</p:attrName>
                                        </p:attrNameLst>
                                      </p:cBhvr>
                                      <p:to>
                                        <p:strVal val="visible"/>
                                      </p:to>
                                    </p:set>
                                    <p:animEffect transition="in" filter="fade">
                                      <p:cBhvr>
                                        <p:cTn id="21" dur="1000"/>
                                        <p:tgtEl>
                                          <p:spTgt spid="1034"/>
                                        </p:tgtEl>
                                      </p:cBhvr>
                                    </p:animEffect>
                                    <p:anim calcmode="lin" valueType="num">
                                      <p:cBhvr>
                                        <p:cTn id="22" dur="1000" fill="hold"/>
                                        <p:tgtEl>
                                          <p:spTgt spid="1034"/>
                                        </p:tgtEl>
                                        <p:attrNameLst>
                                          <p:attrName>ppt_x</p:attrName>
                                        </p:attrNameLst>
                                      </p:cBhvr>
                                      <p:tavLst>
                                        <p:tav tm="0">
                                          <p:val>
                                            <p:strVal val="#ppt_x"/>
                                          </p:val>
                                        </p:tav>
                                        <p:tav tm="100000">
                                          <p:val>
                                            <p:strVal val="#ppt_x"/>
                                          </p:val>
                                        </p:tav>
                                      </p:tavLst>
                                    </p:anim>
                                    <p:anim calcmode="lin" valueType="num">
                                      <p:cBhvr>
                                        <p:cTn id="23" dur="1000" fill="hold"/>
                                        <p:tgtEl>
                                          <p:spTgt spid="10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 – You Use ML Everyday</a:t>
            </a:r>
            <a:endParaRPr lang="en-US" sz="4000" cap="none" dirty="0">
              <a:solidFill>
                <a:schemeClr val="accent1">
                  <a:lumMod val="50000"/>
                </a:schemeClr>
              </a:solidFill>
            </a:endParaRPr>
          </a:p>
        </p:txBody>
      </p:sp>
      <p:pic>
        <p:nvPicPr>
          <p:cNvPr id="2050" name="Picture 2" descr="Nobody: Youtube recommendations - iFunny | Youtubers funny, Memes, Youtube  memes">
            <a:extLst>
              <a:ext uri="{FF2B5EF4-FFF2-40B4-BE49-F238E27FC236}">
                <a16:creationId xmlns:a16="http://schemas.microsoft.com/office/drawing/2014/main" id="{B08E437E-B59C-8CCB-1CA9-F7EFE7E1F46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9"/>
          <a:stretch/>
        </p:blipFill>
        <p:spPr bwMode="auto">
          <a:xfrm>
            <a:off x="7675123" y="1755801"/>
            <a:ext cx="3671017" cy="359792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What Does The Percentages On Netflix's Shows And Movies Actually Mean?">
            <a:extLst>
              <a:ext uri="{FF2B5EF4-FFF2-40B4-BE49-F238E27FC236}">
                <a16:creationId xmlns:a16="http://schemas.microsoft.com/office/drawing/2014/main" id="{7A716FC5-F241-4AD5-2F76-5B262A2080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365" y="1705612"/>
            <a:ext cx="6561502" cy="3698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48631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6"/>
                                        </p:tgtEl>
                                        <p:attrNameLst>
                                          <p:attrName>style.visibility</p:attrName>
                                        </p:attrNameLst>
                                      </p:cBhvr>
                                      <p:to>
                                        <p:strVal val="visible"/>
                                      </p:to>
                                    </p:set>
                                    <p:animEffect transition="in" filter="fade">
                                      <p:cBhvr>
                                        <p:cTn id="7" dur="1000"/>
                                        <p:tgtEl>
                                          <p:spTgt spid="2056"/>
                                        </p:tgtEl>
                                      </p:cBhvr>
                                    </p:animEffect>
                                    <p:anim calcmode="lin" valueType="num">
                                      <p:cBhvr>
                                        <p:cTn id="8" dur="1000" fill="hold"/>
                                        <p:tgtEl>
                                          <p:spTgt spid="2056"/>
                                        </p:tgtEl>
                                        <p:attrNameLst>
                                          <p:attrName>ppt_x</p:attrName>
                                        </p:attrNameLst>
                                      </p:cBhvr>
                                      <p:tavLst>
                                        <p:tav tm="0">
                                          <p:val>
                                            <p:strVal val="#ppt_x"/>
                                          </p:val>
                                        </p:tav>
                                        <p:tav tm="100000">
                                          <p:val>
                                            <p:strVal val="#ppt_x"/>
                                          </p:val>
                                        </p:tav>
                                      </p:tavLst>
                                    </p:anim>
                                    <p:anim calcmode="lin" valueType="num">
                                      <p:cBhvr>
                                        <p:cTn id="9" dur="1000" fill="hold"/>
                                        <p:tgtEl>
                                          <p:spTgt spid="205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050"/>
                                        </p:tgtEl>
                                        <p:attrNameLst>
                                          <p:attrName>style.visibility</p:attrName>
                                        </p:attrNameLst>
                                      </p:cBhvr>
                                      <p:to>
                                        <p:strVal val="visible"/>
                                      </p:to>
                                    </p:set>
                                    <p:animEffect transition="in" filter="fade">
                                      <p:cBhvr>
                                        <p:cTn id="14" dur="1000"/>
                                        <p:tgtEl>
                                          <p:spTgt spid="2050"/>
                                        </p:tgtEl>
                                      </p:cBhvr>
                                    </p:animEffect>
                                    <p:anim calcmode="lin" valueType="num">
                                      <p:cBhvr>
                                        <p:cTn id="15" dur="1000" fill="hold"/>
                                        <p:tgtEl>
                                          <p:spTgt spid="2050"/>
                                        </p:tgtEl>
                                        <p:attrNameLst>
                                          <p:attrName>ppt_x</p:attrName>
                                        </p:attrNameLst>
                                      </p:cBhvr>
                                      <p:tavLst>
                                        <p:tav tm="0">
                                          <p:val>
                                            <p:strVal val="#ppt_x"/>
                                          </p:val>
                                        </p:tav>
                                        <p:tav tm="100000">
                                          <p:val>
                                            <p:strVal val="#ppt_x"/>
                                          </p:val>
                                        </p:tav>
                                      </p:tavLst>
                                    </p:anim>
                                    <p:anim calcmode="lin" valueType="num">
                                      <p:cBhvr>
                                        <p:cTn id="16"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 – You Use ML Everyday</a:t>
            </a:r>
            <a:endParaRPr lang="en-US" sz="4000" cap="none" dirty="0">
              <a:solidFill>
                <a:schemeClr val="accent1">
                  <a:lumMod val="50000"/>
                </a:schemeClr>
              </a:solidFill>
            </a:endParaRPr>
          </a:p>
        </p:txBody>
      </p:sp>
      <p:pic>
        <p:nvPicPr>
          <p:cNvPr id="3074" name="Picture 2" descr="Manhattan College ITS Blog: From the spam folder">
            <a:extLst>
              <a:ext uri="{FF2B5EF4-FFF2-40B4-BE49-F238E27FC236}">
                <a16:creationId xmlns:a16="http://schemas.microsoft.com/office/drawing/2014/main" id="{AEC2B4C7-F53F-08C0-DF63-E6D90D7379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365" y="1597873"/>
            <a:ext cx="6535332" cy="382297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What results can you expect from Facebook Ads and how much ad spend do you  need? - The Creative Collective">
            <a:extLst>
              <a:ext uri="{FF2B5EF4-FFF2-40B4-BE49-F238E27FC236}">
                <a16:creationId xmlns:a16="http://schemas.microsoft.com/office/drawing/2014/main" id="{797D55B8-192C-D4BB-B4FC-531A1076EA6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16525" y="1597872"/>
            <a:ext cx="4618110" cy="3731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82856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078"/>
                                        </p:tgtEl>
                                        <p:attrNameLst>
                                          <p:attrName>style.visibility</p:attrName>
                                        </p:attrNameLst>
                                      </p:cBhvr>
                                      <p:to>
                                        <p:strVal val="visible"/>
                                      </p:to>
                                    </p:set>
                                    <p:animEffect transition="in" filter="fade">
                                      <p:cBhvr>
                                        <p:cTn id="14" dur="1000"/>
                                        <p:tgtEl>
                                          <p:spTgt spid="3078"/>
                                        </p:tgtEl>
                                      </p:cBhvr>
                                    </p:animEffect>
                                    <p:anim calcmode="lin" valueType="num">
                                      <p:cBhvr>
                                        <p:cTn id="15" dur="1000" fill="hold"/>
                                        <p:tgtEl>
                                          <p:spTgt spid="3078"/>
                                        </p:tgtEl>
                                        <p:attrNameLst>
                                          <p:attrName>ppt_x</p:attrName>
                                        </p:attrNameLst>
                                      </p:cBhvr>
                                      <p:tavLst>
                                        <p:tav tm="0">
                                          <p:val>
                                            <p:strVal val="#ppt_x"/>
                                          </p:val>
                                        </p:tav>
                                        <p:tav tm="100000">
                                          <p:val>
                                            <p:strVal val="#ppt_x"/>
                                          </p:val>
                                        </p:tav>
                                      </p:tavLst>
                                    </p:anim>
                                    <p:anim calcmode="lin" valueType="num">
                                      <p:cBhvr>
                                        <p:cTn id="16" dur="1000" fill="hold"/>
                                        <p:tgtEl>
                                          <p:spTgt spid="30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p:txBody>
          <a:bodyPr>
            <a:normAutofit/>
          </a:bodyPr>
          <a:lstStyle/>
          <a:p>
            <a:r>
              <a:rPr lang="en-US">
                <a:solidFill>
                  <a:srgbClr val="FFFEFF"/>
                </a:solidFill>
              </a:rPr>
              <a:t>Tech Requirements</a:t>
            </a:r>
            <a:endParaRPr lang="en-US" dirty="0">
              <a:solidFill>
                <a:srgbClr val="FFFEFF"/>
              </a:solidFill>
            </a:endParaRPr>
          </a:p>
        </p:txBody>
      </p:sp>
      <p:sp>
        <p:nvSpPr>
          <p:cNvPr id="6" name="Rectangle 5">
            <a:extLst>
              <a:ext uri="{FF2B5EF4-FFF2-40B4-BE49-F238E27FC236}">
                <a16:creationId xmlns:a16="http://schemas.microsoft.com/office/drawing/2014/main" id="{A64F7F4C-B5F8-8B20-3368-B9D08D35C096}"/>
              </a:ext>
            </a:extLst>
          </p:cNvPr>
          <p:cNvSpPr/>
          <p:nvPr/>
        </p:nvSpPr>
        <p:spPr>
          <a:xfrm>
            <a:off x="-2" y="5858798"/>
            <a:ext cx="12192000" cy="999202"/>
          </a:xfrm>
          <a:prstGeom prst="rect">
            <a:avLst/>
          </a:prstGeom>
          <a:solidFill>
            <a:srgbClr val="1A3260"/>
          </a:solidFill>
          <a:ln>
            <a:solidFill>
              <a:srgbClr val="1A32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A4CE8FB-2B34-1F38-30EF-F656105AF5B7}"/>
              </a:ext>
            </a:extLst>
          </p:cNvPr>
          <p:cNvSpPr>
            <a:spLocks noGrp="1"/>
          </p:cNvSpPr>
          <p:nvPr>
            <p:ph type="body" sz="half" idx="2"/>
          </p:nvPr>
        </p:nvSpPr>
        <p:spPr>
          <a:xfrm>
            <a:off x="705018" y="6059063"/>
            <a:ext cx="11029617" cy="598671"/>
          </a:xfrm>
        </p:spPr>
        <p:txBody>
          <a:bodyPr>
            <a:normAutofit fontScale="92500" lnSpcReduction="20000"/>
          </a:bodyPr>
          <a:lstStyle/>
          <a:p>
            <a:pPr algn="r"/>
            <a:r>
              <a:rPr lang="en-US" sz="2000" dirty="0">
                <a:solidFill>
                  <a:schemeClr val="bg1"/>
                </a:solidFill>
              </a:rPr>
              <a:t>Machine Learning Course</a:t>
            </a:r>
          </a:p>
          <a:p>
            <a:pPr algn="r"/>
            <a:r>
              <a:rPr lang="en-US" sz="1300" dirty="0">
                <a:solidFill>
                  <a:schemeClr val="bg1"/>
                </a:solidFill>
              </a:rPr>
              <a:t>Abdel Rahman AlSabbagh</a:t>
            </a:r>
          </a:p>
        </p:txBody>
      </p:sp>
      <p:pic>
        <p:nvPicPr>
          <p:cNvPr id="8" name="Picture 7">
            <a:extLst>
              <a:ext uri="{FF2B5EF4-FFF2-40B4-BE49-F238E27FC236}">
                <a16:creationId xmlns:a16="http://schemas.microsoft.com/office/drawing/2014/main" id="{C86292A4-DB92-53C1-7A9C-04BF0638C9B0}"/>
              </a:ext>
            </a:extLst>
          </p:cNvPr>
          <p:cNvPicPr>
            <a:picLocks noChangeAspect="1"/>
          </p:cNvPicPr>
          <p:nvPr/>
        </p:nvPicPr>
        <p:blipFill>
          <a:blip r:embed="rId3"/>
          <a:stretch>
            <a:fillRect/>
          </a:stretch>
        </p:blipFill>
        <p:spPr>
          <a:xfrm>
            <a:off x="457365" y="6045002"/>
            <a:ext cx="1219035" cy="608754"/>
          </a:xfrm>
          <a:prstGeom prst="rect">
            <a:avLst/>
          </a:prstGeom>
        </p:spPr>
      </p:pic>
      <p:sp>
        <p:nvSpPr>
          <p:cNvPr id="10" name="Title 1">
            <a:extLst>
              <a:ext uri="{FF2B5EF4-FFF2-40B4-BE49-F238E27FC236}">
                <a16:creationId xmlns:a16="http://schemas.microsoft.com/office/drawing/2014/main" id="{27884843-D545-5D3D-9228-68540EAA2EDF}"/>
              </a:ext>
            </a:extLst>
          </p:cNvPr>
          <p:cNvSpPr txBox="1">
            <a:spLocks/>
          </p:cNvSpPr>
          <p:nvPr/>
        </p:nvSpPr>
        <p:spPr>
          <a:xfrm>
            <a:off x="352591" y="674054"/>
            <a:ext cx="10993549" cy="697546"/>
          </a:xfrm>
          <a:prstGeom prst="rect">
            <a:avLst/>
          </a:prstGeom>
        </p:spPr>
        <p:txBody>
          <a:bodyPr vert="horz" lIns="91440" tIns="45720" rIns="91440" bIns="45720" rtlCol="0" anchor="t">
            <a:noAutofit/>
          </a:bodyPr>
          <a:lstStyle>
            <a:lvl1pPr algn="l" defTabSz="457200" rtl="0" eaLnBrk="1" latinLnBrk="0" hangingPunct="1">
              <a:spcBef>
                <a:spcPct val="0"/>
              </a:spcBef>
              <a:buNone/>
              <a:defRPr sz="24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cap="none" dirty="0">
                <a:solidFill>
                  <a:schemeClr val="accent1">
                    <a:lumMod val="50000"/>
                  </a:schemeClr>
                </a:solidFill>
              </a:rPr>
              <a:t>Motivation – Other ML Applications</a:t>
            </a:r>
            <a:endParaRPr lang="en-US" sz="4000" cap="none" dirty="0">
              <a:solidFill>
                <a:schemeClr val="accent1">
                  <a:lumMod val="50000"/>
                </a:schemeClr>
              </a:solidFill>
            </a:endParaRPr>
          </a:p>
        </p:txBody>
      </p:sp>
      <p:pic>
        <p:nvPicPr>
          <p:cNvPr id="4098" name="Picture 2" descr="How Tesla Is Using Artificial Intelligence to Create The Autonomous Cars Of  The Future | Bernard Marr">
            <a:extLst>
              <a:ext uri="{FF2B5EF4-FFF2-40B4-BE49-F238E27FC236}">
                <a16:creationId xmlns:a16="http://schemas.microsoft.com/office/drawing/2014/main" id="{8BC41B73-AF1C-8E96-1E01-BAF79F8DA8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365" y="1666122"/>
            <a:ext cx="5388313" cy="359400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Artificial Intelligence Assisted Radiology Technologies Aid COVID-19 Fight  in China | Imaging Technology News">
            <a:extLst>
              <a:ext uri="{FF2B5EF4-FFF2-40B4-BE49-F238E27FC236}">
                <a16:creationId xmlns:a16="http://schemas.microsoft.com/office/drawing/2014/main" id="{A553269A-AF02-37BD-665F-E1B8D3B9B23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0635"/>
          <a:stretch/>
        </p:blipFill>
        <p:spPr bwMode="auto">
          <a:xfrm>
            <a:off x="6662348" y="1665776"/>
            <a:ext cx="5072287" cy="3594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67942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1000"/>
                                        <p:tgtEl>
                                          <p:spTgt spid="4098"/>
                                        </p:tgtEl>
                                      </p:cBhvr>
                                    </p:animEffect>
                                    <p:anim calcmode="lin" valueType="num">
                                      <p:cBhvr>
                                        <p:cTn id="8" dur="1000" fill="hold"/>
                                        <p:tgtEl>
                                          <p:spTgt spid="4098"/>
                                        </p:tgtEl>
                                        <p:attrNameLst>
                                          <p:attrName>ppt_x</p:attrName>
                                        </p:attrNameLst>
                                      </p:cBhvr>
                                      <p:tavLst>
                                        <p:tav tm="0">
                                          <p:val>
                                            <p:strVal val="#ppt_x"/>
                                          </p:val>
                                        </p:tav>
                                        <p:tav tm="100000">
                                          <p:val>
                                            <p:strVal val="#ppt_x"/>
                                          </p:val>
                                        </p:tav>
                                      </p:tavLst>
                                    </p:anim>
                                    <p:anim calcmode="lin" valueType="num">
                                      <p:cBhvr>
                                        <p:cTn id="9" dur="1000" fill="hold"/>
                                        <p:tgtEl>
                                          <p:spTgt spid="409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100"/>
                                        </p:tgtEl>
                                        <p:attrNameLst>
                                          <p:attrName>style.visibility</p:attrName>
                                        </p:attrNameLst>
                                      </p:cBhvr>
                                      <p:to>
                                        <p:strVal val="visible"/>
                                      </p:to>
                                    </p:set>
                                    <p:animEffect transition="in" filter="fade">
                                      <p:cBhvr>
                                        <p:cTn id="14" dur="1000"/>
                                        <p:tgtEl>
                                          <p:spTgt spid="4100"/>
                                        </p:tgtEl>
                                      </p:cBhvr>
                                    </p:animEffect>
                                    <p:anim calcmode="lin" valueType="num">
                                      <p:cBhvr>
                                        <p:cTn id="15" dur="1000" fill="hold"/>
                                        <p:tgtEl>
                                          <p:spTgt spid="4100"/>
                                        </p:tgtEl>
                                        <p:attrNameLst>
                                          <p:attrName>ppt_x</p:attrName>
                                        </p:attrNameLst>
                                      </p:cBhvr>
                                      <p:tavLst>
                                        <p:tav tm="0">
                                          <p:val>
                                            <p:strVal val="#ppt_x"/>
                                          </p:val>
                                        </p:tav>
                                        <p:tav tm="100000">
                                          <p:val>
                                            <p:strVal val="#ppt_x"/>
                                          </p:val>
                                        </p:tav>
                                      </p:tavLst>
                                    </p:anim>
                                    <p:anim calcmode="lin" valueType="num">
                                      <p:cBhvr>
                                        <p:cTn id="16" dur="1000" fill="hold"/>
                                        <p:tgtEl>
                                          <p:spTgt spid="410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A1D6ED5A-9B8A-4433-BA99-139C56DB1BD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3671305a-46cd-4efb-839e-db89605a03f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1780804C8C43249A08DF71216541B2C" ma:contentTypeVersion="13" ma:contentTypeDescription="Create a new document." ma:contentTypeScope="" ma:versionID="00e18e249e9b1365035e9dabecb9d863">
  <xsd:schema xmlns:xsd="http://www.w3.org/2001/XMLSchema" xmlns:xs="http://www.w3.org/2001/XMLSchema" xmlns:p="http://schemas.microsoft.com/office/2006/metadata/properties" xmlns:ns3="3671305a-46cd-4efb-839e-db89605a03ff" xmlns:ns4="19ed079f-2ee1-474d-8970-d6858e2cc96a" targetNamespace="http://schemas.microsoft.com/office/2006/metadata/properties" ma:root="true" ma:fieldsID="45a11eb9fd233879b9cb255bc1d75a02" ns3:_="" ns4:_="">
    <xsd:import namespace="3671305a-46cd-4efb-839e-db89605a03ff"/>
    <xsd:import namespace="19ed079f-2ee1-474d-8970-d6858e2cc96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DateTake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671305a-46cd-4efb-839e-db89605a03f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_activity" ma:index="2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9ed079f-2ee1-474d-8970-d6858e2cc96a"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E40BD3F-92E4-45F1-BB07-F9FBE8BE7DEC}">
  <ds:schemaRefs>
    <ds:schemaRef ds:uri="http://schemas.microsoft.com/sharepoint/v3/contenttype/forms"/>
  </ds:schemaRefs>
</ds:datastoreItem>
</file>

<file path=customXml/itemProps2.xml><?xml version="1.0" encoding="utf-8"?>
<ds:datastoreItem xmlns:ds="http://schemas.openxmlformats.org/officeDocument/2006/customXml" ds:itemID="{16B62040-F1DC-478F-AD9C-7A2C1FD01B83}">
  <ds:schemaRefs>
    <ds:schemaRef ds:uri="http://schemas.microsoft.com/office/infopath/2007/PartnerControls"/>
    <ds:schemaRef ds:uri="19ed079f-2ee1-474d-8970-d6858e2cc96a"/>
    <ds:schemaRef ds:uri="http://www.w3.org/XML/1998/namespace"/>
    <ds:schemaRef ds:uri="http://purl.org/dc/elements/1.1/"/>
    <ds:schemaRef ds:uri="http://purl.org/dc/dcmitype/"/>
    <ds:schemaRef ds:uri="http://purl.org/dc/terms/"/>
    <ds:schemaRef ds:uri="http://schemas.microsoft.com/office/2006/metadata/properties"/>
    <ds:schemaRef ds:uri="http://schemas.microsoft.com/office/2006/documentManagement/types"/>
    <ds:schemaRef ds:uri="http://schemas.openxmlformats.org/package/2006/metadata/core-properties"/>
    <ds:schemaRef ds:uri="3671305a-46cd-4efb-839e-db89605a03ff"/>
  </ds:schemaRefs>
</ds:datastoreItem>
</file>

<file path=customXml/itemProps3.xml><?xml version="1.0" encoding="utf-8"?>
<ds:datastoreItem xmlns:ds="http://schemas.openxmlformats.org/officeDocument/2006/customXml" ds:itemID="{93E2BB23-AF15-4CB6-8CA0-D2D78505A3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671305a-46cd-4efb-839e-db89605a03ff"/>
    <ds:schemaRef ds:uri="19ed079f-2ee1-474d-8970-d6858e2cc96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Tech design</Template>
  <TotalTime>1189</TotalTime>
  <Words>5077</Words>
  <Application>Microsoft Office PowerPoint</Application>
  <PresentationFormat>Widescreen</PresentationFormat>
  <Paragraphs>609</Paragraphs>
  <Slides>50</Slides>
  <Notes>50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Arial</vt:lpstr>
      <vt:lpstr>Calibri</vt:lpstr>
      <vt:lpstr>Corbel</vt:lpstr>
      <vt:lpstr>Gill Sans MT</vt:lpstr>
      <vt:lpstr>MinionPro-It</vt:lpstr>
      <vt:lpstr>MinionPro-Regular</vt:lpstr>
      <vt:lpstr>Wingdings 2</vt:lpstr>
      <vt:lpstr>Dividend</vt:lpstr>
      <vt:lpstr>Machine learning course</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Tech Requirements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course</dc:title>
  <dc:creator>Abdel Rahman Mutaz Mahdi AlSabbagh</dc:creator>
  <cp:lastModifiedBy>Abdel Rahman Mutaz Mahdi AlSabbagh</cp:lastModifiedBy>
  <cp:revision>4</cp:revision>
  <dcterms:created xsi:type="dcterms:W3CDTF">2023-04-09T19:37:00Z</dcterms:created>
  <dcterms:modified xsi:type="dcterms:W3CDTF">2023-05-12T11:12:43Z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0x010100A1780804C8C43249A08DF71216541B2C</vt:lpwstr>
  </property>
</Properties>
</file>